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9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57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13D66B-F001-4F24-BEAB-627A683DAAC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458507-9557-42E3-9DE2-DB9828B370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065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58507-9557-42E3-9DE2-DB9828B370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4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58507-9557-42E3-9DE2-DB9828B370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362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58507-9557-42E3-9DE2-DB9828B370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314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58507-9557-42E3-9DE2-DB9828B3704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65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9"/>
          <p:cNvSpPr>
            <a:spLocks/>
          </p:cNvSpPr>
          <p:nvPr/>
        </p:nvSpPr>
        <p:spPr bwMode="auto">
          <a:xfrm flipV="1">
            <a:off x="-33867" y="4889500"/>
            <a:ext cx="11785600" cy="3276600"/>
          </a:xfrm>
          <a:custGeom>
            <a:avLst/>
            <a:gdLst>
              <a:gd name="T0" fmla="*/ 0 w 6913"/>
              <a:gd name="T1" fmla="*/ 2147483647 h 3360"/>
              <a:gd name="T2" fmla="*/ 2147483647 w 6913"/>
              <a:gd name="T3" fmla="*/ 2147483647 h 3360"/>
              <a:gd name="T4" fmla="*/ 0 w 6913"/>
              <a:gd name="T5" fmla="*/ 2147483647 h 3360"/>
              <a:gd name="T6" fmla="*/ 0 w 6913"/>
              <a:gd name="T7" fmla="*/ 2147483647 h 336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6913" h="3360">
                <a:moveTo>
                  <a:pt x="0" y="2527"/>
                </a:moveTo>
                <a:cubicBezTo>
                  <a:pt x="5458" y="360"/>
                  <a:pt x="6913" y="3360"/>
                  <a:pt x="6913" y="3360"/>
                </a:cubicBezTo>
                <a:cubicBezTo>
                  <a:pt x="6913" y="3360"/>
                  <a:pt x="5593" y="0"/>
                  <a:pt x="0" y="2144"/>
                </a:cubicBezTo>
                <a:cubicBezTo>
                  <a:pt x="0" y="2144"/>
                  <a:pt x="0" y="2197"/>
                  <a:pt x="0" y="2527"/>
                </a:cubicBezTo>
                <a:close/>
              </a:path>
            </a:pathLst>
          </a:custGeom>
          <a:solidFill>
            <a:srgbClr val="C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 sz="1800"/>
          </a:p>
        </p:txBody>
      </p:sp>
      <p:sp>
        <p:nvSpPr>
          <p:cNvPr id="5" name="Freeform 8"/>
          <p:cNvSpPr>
            <a:spLocks/>
          </p:cNvSpPr>
          <p:nvPr/>
        </p:nvSpPr>
        <p:spPr bwMode="auto">
          <a:xfrm flipV="1">
            <a:off x="0" y="4786314"/>
            <a:ext cx="12192000" cy="3227387"/>
          </a:xfrm>
          <a:custGeom>
            <a:avLst/>
            <a:gdLst/>
            <a:ahLst/>
            <a:cxnLst>
              <a:cxn ang="0">
                <a:pos x="0" y="2527"/>
              </a:cxn>
              <a:cxn ang="0">
                <a:pos x="6913" y="3360"/>
              </a:cxn>
              <a:cxn ang="0">
                <a:pos x="0" y="2144"/>
              </a:cxn>
              <a:cxn ang="0">
                <a:pos x="0" y="2527"/>
              </a:cxn>
            </a:cxnLst>
            <a:rect l="0" t="0" r="r" b="b"/>
            <a:pathLst>
              <a:path w="6913" h="3360">
                <a:moveTo>
                  <a:pt x="0" y="2527"/>
                </a:moveTo>
                <a:cubicBezTo>
                  <a:pt x="5458" y="360"/>
                  <a:pt x="6913" y="3360"/>
                  <a:pt x="6913" y="3360"/>
                </a:cubicBezTo>
                <a:cubicBezTo>
                  <a:pt x="6913" y="3360"/>
                  <a:pt x="5593" y="0"/>
                  <a:pt x="0" y="2144"/>
                </a:cubicBezTo>
                <a:cubicBezTo>
                  <a:pt x="0" y="2144"/>
                  <a:pt x="0" y="2197"/>
                  <a:pt x="0" y="2527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 sz="1800">
              <a:latin typeface="Calibri" pitchFamily="34" charset="0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2117" y="268289"/>
            <a:ext cx="12189883" cy="1760537"/>
          </a:xfrm>
          <a:custGeom>
            <a:avLst/>
            <a:gdLst>
              <a:gd name="T0" fmla="*/ 2147483647 w 17276"/>
              <a:gd name="T1" fmla="*/ 2147483647 h 3326"/>
              <a:gd name="T2" fmla="*/ 2147483647 w 17276"/>
              <a:gd name="T3" fmla="*/ 2147483647 h 3326"/>
              <a:gd name="T4" fmla="*/ 2147483647 w 17276"/>
              <a:gd name="T5" fmla="*/ 2147483647 h 3326"/>
              <a:gd name="T6" fmla="*/ 2147483647 w 17276"/>
              <a:gd name="T7" fmla="*/ 2147483647 h 3326"/>
              <a:gd name="T8" fmla="*/ 2147483647 w 17276"/>
              <a:gd name="T9" fmla="*/ 2147483647 h 3326"/>
              <a:gd name="T10" fmla="*/ 2147483647 w 17276"/>
              <a:gd name="T11" fmla="*/ 2147483647 h 3326"/>
              <a:gd name="T12" fmla="*/ 2147483647 w 17276"/>
              <a:gd name="T13" fmla="*/ 2147483647 h 3326"/>
              <a:gd name="T14" fmla="*/ 2147483647 w 17276"/>
              <a:gd name="T15" fmla="*/ 2147483647 h 3326"/>
              <a:gd name="T16" fmla="*/ 2147483647 w 17276"/>
              <a:gd name="T17" fmla="*/ 2147483647 h 3326"/>
              <a:gd name="T18" fmla="*/ 2147483647 w 17276"/>
              <a:gd name="T19" fmla="*/ 2147483647 h 3326"/>
              <a:gd name="T20" fmla="*/ 2147483647 w 17276"/>
              <a:gd name="T21" fmla="*/ 2147483647 h 3326"/>
              <a:gd name="T22" fmla="*/ 2147483647 w 17276"/>
              <a:gd name="T23" fmla="*/ 2147483647 h 3326"/>
              <a:gd name="T24" fmla="*/ 2147483647 w 17276"/>
              <a:gd name="T25" fmla="*/ 2147483647 h 3326"/>
              <a:gd name="T26" fmla="*/ 2147483647 w 17276"/>
              <a:gd name="T27" fmla="*/ 2147483647 h 3326"/>
              <a:gd name="T28" fmla="*/ 2147483647 w 17276"/>
              <a:gd name="T29" fmla="*/ 2147483647 h 3326"/>
              <a:gd name="T30" fmla="*/ 0 w 17276"/>
              <a:gd name="T31" fmla="*/ 2147483647 h 3326"/>
              <a:gd name="T32" fmla="*/ 0 w 17276"/>
              <a:gd name="T33" fmla="*/ 2147483647 h 3326"/>
              <a:gd name="T34" fmla="*/ 2147483647 w 17276"/>
              <a:gd name="T35" fmla="*/ 2147483647 h 3326"/>
              <a:gd name="T36" fmla="*/ 2147483647 w 17276"/>
              <a:gd name="T37" fmla="*/ 2147483647 h 3326"/>
              <a:gd name="T38" fmla="*/ 2147483647 w 17276"/>
              <a:gd name="T39" fmla="*/ 2147483647 h 3326"/>
              <a:gd name="T40" fmla="*/ 2147483647 w 17276"/>
              <a:gd name="T41" fmla="*/ 2147483647 h 3326"/>
              <a:gd name="T42" fmla="*/ 2147483647 w 17276"/>
              <a:gd name="T43" fmla="*/ 2147483647 h 3326"/>
              <a:gd name="T44" fmla="*/ 2147483647 w 17276"/>
              <a:gd name="T45" fmla="*/ 2147483647 h 3326"/>
              <a:gd name="T46" fmla="*/ 2147483647 w 17276"/>
              <a:gd name="T47" fmla="*/ 2147483647 h 3326"/>
              <a:gd name="T48" fmla="*/ 2147483647 w 17276"/>
              <a:gd name="T49" fmla="*/ 2147483647 h 3326"/>
              <a:gd name="T50" fmla="*/ 2147483647 w 17276"/>
              <a:gd name="T51" fmla="*/ 2147483647 h 3326"/>
              <a:gd name="T52" fmla="*/ 2147483647 w 17276"/>
              <a:gd name="T53" fmla="*/ 2147483647 h 3326"/>
              <a:gd name="T54" fmla="*/ 2147483647 w 17276"/>
              <a:gd name="T55" fmla="*/ 2147483647 h 3326"/>
              <a:gd name="T56" fmla="*/ 2147483647 w 17276"/>
              <a:gd name="T57" fmla="*/ 2147483647 h 3326"/>
              <a:gd name="T58" fmla="*/ 2147483647 w 17276"/>
              <a:gd name="T59" fmla="*/ 2147483647 h 3326"/>
              <a:gd name="T60" fmla="*/ 2147483647 w 17276"/>
              <a:gd name="T61" fmla="*/ 2147483647 h 3326"/>
              <a:gd name="T62" fmla="*/ 2147483647 w 17276"/>
              <a:gd name="T63" fmla="*/ 2147483647 h 3326"/>
              <a:gd name="T64" fmla="*/ 2147483647 w 17276"/>
              <a:gd name="T65" fmla="*/ 2147483647 h 3326"/>
              <a:gd name="T66" fmla="*/ 2147483647 w 17276"/>
              <a:gd name="T67" fmla="*/ 2147483647 h 3326"/>
              <a:gd name="T68" fmla="*/ 2147483647 w 17276"/>
              <a:gd name="T69" fmla="*/ 2147483647 h 3326"/>
              <a:gd name="T70" fmla="*/ 2147483647 w 17276"/>
              <a:gd name="T71" fmla="*/ 2147483647 h 332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17276" h="3326">
                <a:moveTo>
                  <a:pt x="17276" y="1886"/>
                </a:moveTo>
                <a:lnTo>
                  <a:pt x="16021" y="1568"/>
                </a:lnTo>
                <a:lnTo>
                  <a:pt x="14829" y="1293"/>
                </a:lnTo>
                <a:lnTo>
                  <a:pt x="13697" y="1059"/>
                </a:lnTo>
                <a:lnTo>
                  <a:pt x="12607" y="890"/>
                </a:lnTo>
                <a:lnTo>
                  <a:pt x="11579" y="742"/>
                </a:lnTo>
                <a:lnTo>
                  <a:pt x="10612" y="636"/>
                </a:lnTo>
                <a:lnTo>
                  <a:pt x="9687" y="572"/>
                </a:lnTo>
                <a:lnTo>
                  <a:pt x="8802" y="551"/>
                </a:lnTo>
                <a:lnTo>
                  <a:pt x="7979" y="551"/>
                </a:lnTo>
                <a:lnTo>
                  <a:pt x="7219" y="572"/>
                </a:lnTo>
                <a:lnTo>
                  <a:pt x="6478" y="636"/>
                </a:lnTo>
                <a:lnTo>
                  <a:pt x="5800" y="700"/>
                </a:lnTo>
                <a:lnTo>
                  <a:pt x="5163" y="806"/>
                </a:lnTo>
                <a:lnTo>
                  <a:pt x="4565" y="932"/>
                </a:lnTo>
                <a:lnTo>
                  <a:pt x="4031" y="1059"/>
                </a:lnTo>
                <a:lnTo>
                  <a:pt x="3517" y="1207"/>
                </a:lnTo>
                <a:lnTo>
                  <a:pt x="3044" y="1377"/>
                </a:lnTo>
                <a:lnTo>
                  <a:pt x="2612" y="1526"/>
                </a:lnTo>
                <a:lnTo>
                  <a:pt x="2221" y="1716"/>
                </a:lnTo>
                <a:lnTo>
                  <a:pt x="1851" y="1886"/>
                </a:lnTo>
                <a:lnTo>
                  <a:pt x="1543" y="2055"/>
                </a:lnTo>
                <a:lnTo>
                  <a:pt x="1254" y="2246"/>
                </a:lnTo>
                <a:lnTo>
                  <a:pt x="987" y="2415"/>
                </a:lnTo>
                <a:lnTo>
                  <a:pt x="781" y="2564"/>
                </a:lnTo>
                <a:lnTo>
                  <a:pt x="576" y="2733"/>
                </a:lnTo>
                <a:lnTo>
                  <a:pt x="412" y="2860"/>
                </a:lnTo>
                <a:lnTo>
                  <a:pt x="288" y="2987"/>
                </a:lnTo>
                <a:lnTo>
                  <a:pt x="164" y="3093"/>
                </a:lnTo>
                <a:lnTo>
                  <a:pt x="82" y="3199"/>
                </a:lnTo>
                <a:lnTo>
                  <a:pt x="41" y="3263"/>
                </a:lnTo>
                <a:lnTo>
                  <a:pt x="0" y="3305"/>
                </a:lnTo>
                <a:lnTo>
                  <a:pt x="0" y="3326"/>
                </a:lnTo>
                <a:lnTo>
                  <a:pt x="0" y="3305"/>
                </a:lnTo>
                <a:lnTo>
                  <a:pt x="21" y="3263"/>
                </a:lnTo>
                <a:lnTo>
                  <a:pt x="82" y="3178"/>
                </a:lnTo>
                <a:lnTo>
                  <a:pt x="164" y="3073"/>
                </a:lnTo>
                <a:lnTo>
                  <a:pt x="267" y="2945"/>
                </a:lnTo>
                <a:lnTo>
                  <a:pt x="390" y="2818"/>
                </a:lnTo>
                <a:lnTo>
                  <a:pt x="535" y="2648"/>
                </a:lnTo>
                <a:lnTo>
                  <a:pt x="720" y="2479"/>
                </a:lnTo>
                <a:lnTo>
                  <a:pt x="946" y="2289"/>
                </a:lnTo>
                <a:lnTo>
                  <a:pt x="1172" y="2097"/>
                </a:lnTo>
                <a:lnTo>
                  <a:pt x="1460" y="1886"/>
                </a:lnTo>
                <a:lnTo>
                  <a:pt x="1768" y="1696"/>
                </a:lnTo>
                <a:lnTo>
                  <a:pt x="2118" y="1483"/>
                </a:lnTo>
                <a:lnTo>
                  <a:pt x="2509" y="1271"/>
                </a:lnTo>
                <a:lnTo>
                  <a:pt x="2921" y="1081"/>
                </a:lnTo>
                <a:lnTo>
                  <a:pt x="3394" y="890"/>
                </a:lnTo>
                <a:lnTo>
                  <a:pt x="3887" y="720"/>
                </a:lnTo>
                <a:lnTo>
                  <a:pt x="4442" y="551"/>
                </a:lnTo>
                <a:lnTo>
                  <a:pt x="5018" y="403"/>
                </a:lnTo>
                <a:lnTo>
                  <a:pt x="5656" y="275"/>
                </a:lnTo>
                <a:lnTo>
                  <a:pt x="6335" y="170"/>
                </a:lnTo>
                <a:lnTo>
                  <a:pt x="7075" y="85"/>
                </a:lnTo>
                <a:lnTo>
                  <a:pt x="7836" y="22"/>
                </a:lnTo>
                <a:lnTo>
                  <a:pt x="8679" y="0"/>
                </a:lnTo>
                <a:lnTo>
                  <a:pt x="9543" y="22"/>
                </a:lnTo>
                <a:lnTo>
                  <a:pt x="10489" y="64"/>
                </a:lnTo>
                <a:lnTo>
                  <a:pt x="11476" y="149"/>
                </a:lnTo>
                <a:lnTo>
                  <a:pt x="12505" y="255"/>
                </a:lnTo>
                <a:lnTo>
                  <a:pt x="13615" y="424"/>
                </a:lnTo>
                <a:lnTo>
                  <a:pt x="14767" y="657"/>
                </a:lnTo>
                <a:lnTo>
                  <a:pt x="15980" y="911"/>
                </a:lnTo>
                <a:lnTo>
                  <a:pt x="17276" y="1229"/>
                </a:lnTo>
                <a:lnTo>
                  <a:pt x="17276" y="1251"/>
                </a:lnTo>
                <a:lnTo>
                  <a:pt x="17276" y="1293"/>
                </a:lnTo>
                <a:lnTo>
                  <a:pt x="17276" y="1356"/>
                </a:lnTo>
                <a:lnTo>
                  <a:pt x="17276" y="1441"/>
                </a:lnTo>
                <a:lnTo>
                  <a:pt x="17276" y="1547"/>
                </a:lnTo>
                <a:lnTo>
                  <a:pt x="17276" y="1696"/>
                </a:lnTo>
                <a:lnTo>
                  <a:pt x="17276" y="1886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 sz="1800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698501" y="190500"/>
            <a:ext cx="11493500" cy="1658938"/>
          </a:xfrm>
          <a:custGeom>
            <a:avLst/>
            <a:gdLst/>
            <a:ahLst/>
            <a:cxnLst>
              <a:cxn ang="0">
                <a:pos x="15096" y="1483"/>
              </a:cxn>
              <a:cxn ang="0">
                <a:pos x="12916" y="1017"/>
              </a:cxn>
              <a:cxn ang="0">
                <a:pos x="10921" y="699"/>
              </a:cxn>
              <a:cxn ang="0">
                <a:pos x="9132" y="551"/>
              </a:cxn>
              <a:cxn ang="0">
                <a:pos x="7528" y="509"/>
              </a:cxn>
              <a:cxn ang="0">
                <a:pos x="6109" y="593"/>
              </a:cxn>
              <a:cxn ang="0">
                <a:pos x="4874" y="762"/>
              </a:cxn>
              <a:cxn ang="0">
                <a:pos x="3785" y="996"/>
              </a:cxn>
              <a:cxn ang="0">
                <a:pos x="2859" y="1293"/>
              </a:cxn>
              <a:cxn ang="0">
                <a:pos x="2098" y="1610"/>
              </a:cxn>
              <a:cxn ang="0">
                <a:pos x="1440" y="1949"/>
              </a:cxn>
              <a:cxn ang="0">
                <a:pos x="947" y="2267"/>
              </a:cxn>
              <a:cxn ang="0">
                <a:pos x="556" y="2563"/>
              </a:cxn>
              <a:cxn ang="0">
                <a:pos x="267" y="2818"/>
              </a:cxn>
              <a:cxn ang="0">
                <a:pos x="83" y="3008"/>
              </a:cxn>
              <a:cxn ang="0">
                <a:pos x="0" y="3114"/>
              </a:cxn>
              <a:cxn ang="0">
                <a:pos x="0" y="3114"/>
              </a:cxn>
              <a:cxn ang="0">
                <a:pos x="83" y="2987"/>
              </a:cxn>
              <a:cxn ang="0">
                <a:pos x="247" y="2776"/>
              </a:cxn>
              <a:cxn ang="0">
                <a:pos x="515" y="2500"/>
              </a:cxn>
              <a:cxn ang="0">
                <a:pos x="885" y="2161"/>
              </a:cxn>
              <a:cxn ang="0">
                <a:pos x="1379" y="1780"/>
              </a:cxn>
              <a:cxn ang="0">
                <a:pos x="1995" y="1399"/>
              </a:cxn>
              <a:cxn ang="0">
                <a:pos x="2757" y="1017"/>
              </a:cxn>
              <a:cxn ang="0">
                <a:pos x="3661" y="678"/>
              </a:cxn>
              <a:cxn ang="0">
                <a:pos x="4731" y="381"/>
              </a:cxn>
              <a:cxn ang="0">
                <a:pos x="5985" y="170"/>
              </a:cxn>
              <a:cxn ang="0">
                <a:pos x="7404" y="42"/>
              </a:cxn>
              <a:cxn ang="0">
                <a:pos x="9009" y="22"/>
              </a:cxn>
              <a:cxn ang="0">
                <a:pos x="10818" y="127"/>
              </a:cxn>
              <a:cxn ang="0">
                <a:pos x="12834" y="403"/>
              </a:cxn>
              <a:cxn ang="0">
                <a:pos x="15075" y="868"/>
              </a:cxn>
              <a:cxn ang="0">
                <a:pos x="16289" y="1186"/>
              </a:cxn>
              <a:cxn ang="0">
                <a:pos x="16289" y="1271"/>
              </a:cxn>
              <a:cxn ang="0">
                <a:pos x="16289" y="1461"/>
              </a:cxn>
              <a:cxn ang="0">
                <a:pos x="16289" y="1780"/>
              </a:cxn>
            </a:cxnLst>
            <a:rect l="0" t="0" r="r" b="b"/>
            <a:pathLst>
              <a:path w="16289" h="3135">
                <a:moveTo>
                  <a:pt x="16289" y="1780"/>
                </a:moveTo>
                <a:lnTo>
                  <a:pt x="15096" y="1483"/>
                </a:lnTo>
                <a:lnTo>
                  <a:pt x="13985" y="1229"/>
                </a:lnTo>
                <a:lnTo>
                  <a:pt x="12916" y="1017"/>
                </a:lnTo>
                <a:lnTo>
                  <a:pt x="11888" y="826"/>
                </a:lnTo>
                <a:lnTo>
                  <a:pt x="10921" y="699"/>
                </a:lnTo>
                <a:lnTo>
                  <a:pt x="9996" y="615"/>
                </a:lnTo>
                <a:lnTo>
                  <a:pt x="9132" y="551"/>
                </a:lnTo>
                <a:lnTo>
                  <a:pt x="8309" y="509"/>
                </a:lnTo>
                <a:lnTo>
                  <a:pt x="7528" y="509"/>
                </a:lnTo>
                <a:lnTo>
                  <a:pt x="6808" y="551"/>
                </a:lnTo>
                <a:lnTo>
                  <a:pt x="6109" y="593"/>
                </a:lnTo>
                <a:lnTo>
                  <a:pt x="5471" y="678"/>
                </a:lnTo>
                <a:lnTo>
                  <a:pt x="4874" y="762"/>
                </a:lnTo>
                <a:lnTo>
                  <a:pt x="4319" y="868"/>
                </a:lnTo>
                <a:lnTo>
                  <a:pt x="3785" y="996"/>
                </a:lnTo>
                <a:lnTo>
                  <a:pt x="3312" y="1144"/>
                </a:lnTo>
                <a:lnTo>
                  <a:pt x="2859" y="1293"/>
                </a:lnTo>
                <a:lnTo>
                  <a:pt x="2468" y="1441"/>
                </a:lnTo>
                <a:lnTo>
                  <a:pt x="2098" y="1610"/>
                </a:lnTo>
                <a:lnTo>
                  <a:pt x="1748" y="1780"/>
                </a:lnTo>
                <a:lnTo>
                  <a:pt x="1440" y="1949"/>
                </a:lnTo>
                <a:lnTo>
                  <a:pt x="1172" y="2119"/>
                </a:lnTo>
                <a:lnTo>
                  <a:pt x="947" y="2267"/>
                </a:lnTo>
                <a:lnTo>
                  <a:pt x="720" y="2415"/>
                </a:lnTo>
                <a:lnTo>
                  <a:pt x="556" y="2563"/>
                </a:lnTo>
                <a:lnTo>
                  <a:pt x="391" y="2712"/>
                </a:lnTo>
                <a:lnTo>
                  <a:pt x="267" y="2818"/>
                </a:lnTo>
                <a:lnTo>
                  <a:pt x="165" y="2924"/>
                </a:lnTo>
                <a:lnTo>
                  <a:pt x="83" y="3008"/>
                </a:lnTo>
                <a:lnTo>
                  <a:pt x="41" y="3072"/>
                </a:lnTo>
                <a:lnTo>
                  <a:pt x="0" y="3114"/>
                </a:lnTo>
                <a:lnTo>
                  <a:pt x="0" y="3135"/>
                </a:lnTo>
                <a:lnTo>
                  <a:pt x="0" y="3114"/>
                </a:lnTo>
                <a:lnTo>
                  <a:pt x="21" y="3072"/>
                </a:lnTo>
                <a:lnTo>
                  <a:pt x="83" y="2987"/>
                </a:lnTo>
                <a:lnTo>
                  <a:pt x="144" y="2902"/>
                </a:lnTo>
                <a:lnTo>
                  <a:pt x="247" y="2776"/>
                </a:lnTo>
                <a:lnTo>
                  <a:pt x="370" y="2648"/>
                </a:lnTo>
                <a:lnTo>
                  <a:pt x="515" y="2500"/>
                </a:lnTo>
                <a:lnTo>
                  <a:pt x="679" y="2331"/>
                </a:lnTo>
                <a:lnTo>
                  <a:pt x="885" y="2161"/>
                </a:lnTo>
                <a:lnTo>
                  <a:pt x="1111" y="1970"/>
                </a:lnTo>
                <a:lnTo>
                  <a:pt x="1379" y="1780"/>
                </a:lnTo>
                <a:lnTo>
                  <a:pt x="1666" y="1589"/>
                </a:lnTo>
                <a:lnTo>
                  <a:pt x="1995" y="1399"/>
                </a:lnTo>
                <a:lnTo>
                  <a:pt x="2366" y="1207"/>
                </a:lnTo>
                <a:lnTo>
                  <a:pt x="2757" y="1017"/>
                </a:lnTo>
                <a:lnTo>
                  <a:pt x="3188" y="848"/>
                </a:lnTo>
                <a:lnTo>
                  <a:pt x="3661" y="678"/>
                </a:lnTo>
                <a:lnTo>
                  <a:pt x="4176" y="529"/>
                </a:lnTo>
                <a:lnTo>
                  <a:pt x="4731" y="381"/>
                </a:lnTo>
                <a:lnTo>
                  <a:pt x="5327" y="254"/>
                </a:lnTo>
                <a:lnTo>
                  <a:pt x="5985" y="170"/>
                </a:lnTo>
                <a:lnTo>
                  <a:pt x="6664" y="84"/>
                </a:lnTo>
                <a:lnTo>
                  <a:pt x="7404" y="42"/>
                </a:lnTo>
                <a:lnTo>
                  <a:pt x="8165" y="0"/>
                </a:lnTo>
                <a:lnTo>
                  <a:pt x="9009" y="22"/>
                </a:lnTo>
                <a:lnTo>
                  <a:pt x="9893" y="64"/>
                </a:lnTo>
                <a:lnTo>
                  <a:pt x="10818" y="127"/>
                </a:lnTo>
                <a:lnTo>
                  <a:pt x="11806" y="254"/>
                </a:lnTo>
                <a:lnTo>
                  <a:pt x="12834" y="403"/>
                </a:lnTo>
                <a:lnTo>
                  <a:pt x="13924" y="615"/>
                </a:lnTo>
                <a:lnTo>
                  <a:pt x="15075" y="868"/>
                </a:lnTo>
                <a:lnTo>
                  <a:pt x="16289" y="1165"/>
                </a:lnTo>
                <a:lnTo>
                  <a:pt x="16289" y="1186"/>
                </a:lnTo>
                <a:lnTo>
                  <a:pt x="16289" y="1229"/>
                </a:lnTo>
                <a:lnTo>
                  <a:pt x="16289" y="1271"/>
                </a:lnTo>
                <a:lnTo>
                  <a:pt x="16289" y="1355"/>
                </a:lnTo>
                <a:lnTo>
                  <a:pt x="16289" y="1461"/>
                </a:lnTo>
                <a:lnTo>
                  <a:pt x="16289" y="1610"/>
                </a:lnTo>
                <a:lnTo>
                  <a:pt x="16289" y="178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 sz="180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43001"/>
            <a:ext cx="10363200" cy="646331"/>
          </a:xfrm>
        </p:spPr>
        <p:txBody>
          <a:bodyPr>
            <a:normAutofit/>
          </a:bodyPr>
          <a:lstStyle>
            <a:lvl1pPr algn="r">
              <a:defRPr sz="360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828801"/>
            <a:ext cx="10363200" cy="461665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70401" y="6076950"/>
            <a:ext cx="2832100" cy="78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24601"/>
            <a:ext cx="284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940669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1251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46237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0F8D290-1F0E-4DB6-A1AB-D98E38476EE9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615BDC-B882-4BF9-9A0E-CD7D82EE881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19299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8BBD5B2-1FE6-43C4-9106-C0F1FF5B9384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BE813F-160F-4606-9994-526F05A9221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121764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BD7A91-F7C1-4E38-86E0-F718AA33C53F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C0101E-4E0E-4453-AA88-310E945B46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426563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394EDF7-CAF5-4402-A1CB-58D66F12F455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FD62E8-06BA-428E-A7CE-7F0D02645AE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48963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060C87B-DCF2-4AEA-8D6B-A4C1FAC302BC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247C7B-9699-4575-B334-1FF50718CBB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93560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E2DFCEA-9AD9-4783-9968-3EB218A7A9F1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1AC574-DDAD-4726-B0B0-2555049ABE0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818720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24C542E-438F-4588-84E2-1D87B6F9F4D5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8B6105-1219-4981-B105-0E52738B164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64549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0BE4485-03A6-44D9-89A4-2C4E0DBBF025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D07F78-C93F-45AC-997A-5ACFECA969C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77247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/>
          </p:cNvSpPr>
          <p:nvPr/>
        </p:nvSpPr>
        <p:spPr bwMode="auto">
          <a:xfrm flipV="1">
            <a:off x="-12700" y="5053014"/>
            <a:ext cx="12211051" cy="1874837"/>
          </a:xfrm>
          <a:custGeom>
            <a:avLst/>
            <a:gdLst>
              <a:gd name="connsiteX0" fmla="*/ 0 w 10000"/>
              <a:gd name="connsiteY0" fmla="*/ 4306 h 6785"/>
              <a:gd name="connsiteX1" fmla="*/ 10000 w 10000"/>
              <a:gd name="connsiteY1" fmla="*/ 6785 h 6785"/>
              <a:gd name="connsiteX2" fmla="*/ 0 w 10000"/>
              <a:gd name="connsiteY2" fmla="*/ 1966 h 6785"/>
              <a:gd name="connsiteX3" fmla="*/ 0 w 10000"/>
              <a:gd name="connsiteY3" fmla="*/ 4306 h 6785"/>
              <a:gd name="connsiteX0" fmla="*/ 0 w 10154"/>
              <a:gd name="connsiteY0" fmla="*/ 6567 h 8576"/>
              <a:gd name="connsiteX1" fmla="*/ 10154 w 10154"/>
              <a:gd name="connsiteY1" fmla="*/ 8576 h 8576"/>
              <a:gd name="connsiteX2" fmla="*/ 0 w 10154"/>
              <a:gd name="connsiteY2" fmla="*/ 3119 h 8576"/>
              <a:gd name="connsiteX3" fmla="*/ 0 w 10154"/>
              <a:gd name="connsiteY3" fmla="*/ 6567 h 8576"/>
              <a:gd name="connsiteX0" fmla="*/ 0 w 10012"/>
              <a:gd name="connsiteY0" fmla="*/ 7685 h 9836"/>
              <a:gd name="connsiteX1" fmla="*/ 10012 w 10012"/>
              <a:gd name="connsiteY1" fmla="*/ 9836 h 9836"/>
              <a:gd name="connsiteX2" fmla="*/ 0 w 10012"/>
              <a:gd name="connsiteY2" fmla="*/ 3665 h 9836"/>
              <a:gd name="connsiteX3" fmla="*/ 0 w 10012"/>
              <a:gd name="connsiteY3" fmla="*/ 7685 h 9836"/>
              <a:gd name="connsiteX0" fmla="*/ 0 w 10000"/>
              <a:gd name="connsiteY0" fmla="*/ 7785 h 10167"/>
              <a:gd name="connsiteX1" fmla="*/ 10000 w 10000"/>
              <a:gd name="connsiteY1" fmla="*/ 10167 h 10167"/>
              <a:gd name="connsiteX2" fmla="*/ 0 w 10000"/>
              <a:gd name="connsiteY2" fmla="*/ 3698 h 10167"/>
              <a:gd name="connsiteX3" fmla="*/ 0 w 10000"/>
              <a:gd name="connsiteY3" fmla="*/ 7785 h 10167"/>
              <a:gd name="connsiteX0" fmla="*/ 12 w 10012"/>
              <a:gd name="connsiteY0" fmla="*/ 8580 h 10962"/>
              <a:gd name="connsiteX1" fmla="*/ 10012 w 10012"/>
              <a:gd name="connsiteY1" fmla="*/ 10962 h 10962"/>
              <a:gd name="connsiteX2" fmla="*/ 0 w 10012"/>
              <a:gd name="connsiteY2" fmla="*/ 3567 h 10962"/>
              <a:gd name="connsiteX3" fmla="*/ 12 w 10012"/>
              <a:gd name="connsiteY3" fmla="*/ 8580 h 10962"/>
              <a:gd name="connsiteX0" fmla="*/ 12 w 10012"/>
              <a:gd name="connsiteY0" fmla="*/ 8120 h 10502"/>
              <a:gd name="connsiteX1" fmla="*/ 10012 w 10012"/>
              <a:gd name="connsiteY1" fmla="*/ 10502 h 10502"/>
              <a:gd name="connsiteX2" fmla="*/ 0 w 10012"/>
              <a:gd name="connsiteY2" fmla="*/ 3643 h 10502"/>
              <a:gd name="connsiteX3" fmla="*/ 12 w 10012"/>
              <a:gd name="connsiteY3" fmla="*/ 8120 h 10502"/>
              <a:gd name="connsiteX0" fmla="*/ 12 w 10024"/>
              <a:gd name="connsiteY0" fmla="*/ 8757 h 8757"/>
              <a:gd name="connsiteX1" fmla="*/ 10024 w 10024"/>
              <a:gd name="connsiteY1" fmla="*/ 7287 h 8757"/>
              <a:gd name="connsiteX2" fmla="*/ 0 w 10024"/>
              <a:gd name="connsiteY2" fmla="*/ 4280 h 8757"/>
              <a:gd name="connsiteX3" fmla="*/ 12 w 10024"/>
              <a:gd name="connsiteY3" fmla="*/ 8757 h 8757"/>
              <a:gd name="connsiteX0" fmla="*/ 12 w 10000"/>
              <a:gd name="connsiteY0" fmla="*/ 9744 h 9744"/>
              <a:gd name="connsiteX1" fmla="*/ 10000 w 10000"/>
              <a:gd name="connsiteY1" fmla="*/ 9457 h 9744"/>
              <a:gd name="connsiteX2" fmla="*/ 0 w 10000"/>
              <a:gd name="connsiteY2" fmla="*/ 4632 h 9744"/>
              <a:gd name="connsiteX3" fmla="*/ 12 w 10000"/>
              <a:gd name="connsiteY3" fmla="*/ 9744 h 9744"/>
              <a:gd name="connsiteX0" fmla="*/ 12 w 10000"/>
              <a:gd name="connsiteY0" fmla="*/ 9961 h 9961"/>
              <a:gd name="connsiteX1" fmla="*/ 10000 w 10000"/>
              <a:gd name="connsiteY1" fmla="*/ 9895 h 9961"/>
              <a:gd name="connsiteX2" fmla="*/ 0 w 10000"/>
              <a:gd name="connsiteY2" fmla="*/ 4715 h 9961"/>
              <a:gd name="connsiteX3" fmla="*/ 12 w 10000"/>
              <a:gd name="connsiteY3" fmla="*/ 9961 h 9961"/>
              <a:gd name="connsiteX0" fmla="*/ 12 w 9993"/>
              <a:gd name="connsiteY0" fmla="*/ 10050 h 10050"/>
              <a:gd name="connsiteX1" fmla="*/ 9993 w 9993"/>
              <a:gd name="connsiteY1" fmla="*/ 9689 h 10050"/>
              <a:gd name="connsiteX2" fmla="*/ 0 w 9993"/>
              <a:gd name="connsiteY2" fmla="*/ 4783 h 10050"/>
              <a:gd name="connsiteX3" fmla="*/ 12 w 9993"/>
              <a:gd name="connsiteY3" fmla="*/ 10050 h 10050"/>
              <a:gd name="connsiteX0" fmla="*/ 12 w 9970"/>
              <a:gd name="connsiteY0" fmla="*/ 9957 h 9957"/>
              <a:gd name="connsiteX1" fmla="*/ 9970 w 9970"/>
              <a:gd name="connsiteY1" fmla="*/ 9854 h 9957"/>
              <a:gd name="connsiteX2" fmla="*/ 0 w 9970"/>
              <a:gd name="connsiteY2" fmla="*/ 4716 h 9957"/>
              <a:gd name="connsiteX3" fmla="*/ 12 w 9970"/>
              <a:gd name="connsiteY3" fmla="*/ 9957 h 9957"/>
              <a:gd name="connsiteX0" fmla="*/ 12 w 10022"/>
              <a:gd name="connsiteY0" fmla="*/ 10037 h 10037"/>
              <a:gd name="connsiteX1" fmla="*/ 10022 w 10022"/>
              <a:gd name="connsiteY1" fmla="*/ 9713 h 10037"/>
              <a:gd name="connsiteX2" fmla="*/ 0 w 10022"/>
              <a:gd name="connsiteY2" fmla="*/ 4773 h 10037"/>
              <a:gd name="connsiteX3" fmla="*/ 12 w 10022"/>
              <a:gd name="connsiteY3" fmla="*/ 10037 h 10037"/>
              <a:gd name="connsiteX0" fmla="*/ 0 w 10032"/>
              <a:gd name="connsiteY0" fmla="*/ 10074 h 10074"/>
              <a:gd name="connsiteX1" fmla="*/ 10032 w 10032"/>
              <a:gd name="connsiteY1" fmla="*/ 9713 h 10074"/>
              <a:gd name="connsiteX2" fmla="*/ 10 w 10032"/>
              <a:gd name="connsiteY2" fmla="*/ 4773 h 10074"/>
              <a:gd name="connsiteX3" fmla="*/ 0 w 10032"/>
              <a:gd name="connsiteY3" fmla="*/ 10074 h 10074"/>
              <a:gd name="connsiteX0" fmla="*/ 0 w 10025"/>
              <a:gd name="connsiteY0" fmla="*/ 10087 h 10087"/>
              <a:gd name="connsiteX1" fmla="*/ 10025 w 10025"/>
              <a:gd name="connsiteY1" fmla="*/ 9652 h 10087"/>
              <a:gd name="connsiteX2" fmla="*/ 10 w 10025"/>
              <a:gd name="connsiteY2" fmla="*/ 4786 h 10087"/>
              <a:gd name="connsiteX3" fmla="*/ 0 w 10025"/>
              <a:gd name="connsiteY3" fmla="*/ 10087 h 10087"/>
              <a:gd name="connsiteX0" fmla="*/ 0 w 10032"/>
              <a:gd name="connsiteY0" fmla="*/ 10113 h 10113"/>
              <a:gd name="connsiteX1" fmla="*/ 10032 w 10032"/>
              <a:gd name="connsiteY1" fmla="*/ 9531 h 10113"/>
              <a:gd name="connsiteX2" fmla="*/ 10 w 10032"/>
              <a:gd name="connsiteY2" fmla="*/ 4812 h 10113"/>
              <a:gd name="connsiteX3" fmla="*/ 0 w 10032"/>
              <a:gd name="connsiteY3" fmla="*/ 10113 h 1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32" h="10113">
                <a:moveTo>
                  <a:pt x="0" y="10113"/>
                </a:moveTo>
                <a:cubicBezTo>
                  <a:pt x="7775" y="-3137"/>
                  <a:pt x="10032" y="9531"/>
                  <a:pt x="10032" y="9531"/>
                </a:cubicBezTo>
                <a:cubicBezTo>
                  <a:pt x="10032" y="9531"/>
                  <a:pt x="7979" y="-8298"/>
                  <a:pt x="10" y="4812"/>
                </a:cubicBezTo>
                <a:cubicBezTo>
                  <a:pt x="14" y="6565"/>
                  <a:pt x="-4" y="8358"/>
                  <a:pt x="0" y="10113"/>
                </a:cubicBezTo>
                <a:close/>
              </a:path>
            </a:pathLst>
          </a:custGeom>
          <a:solidFill>
            <a:schemeClr val="accent4"/>
          </a:solidFill>
          <a:ln w="9525">
            <a:solidFill>
              <a:schemeClr val="accent4"/>
            </a:solidFill>
            <a:round/>
            <a:headEnd/>
            <a:tailEnd/>
          </a:ln>
        </p:spPr>
        <p:txBody>
          <a:bodyPr/>
          <a:lstStyle/>
          <a:p>
            <a:endParaRPr lang="en-US" sz="1800">
              <a:latin typeface="Calibri" pitchFamily="34" charset="0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-10583" y="5157788"/>
            <a:ext cx="12215284" cy="1751012"/>
          </a:xfrm>
          <a:custGeom>
            <a:avLst/>
            <a:gdLst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6832314 w 9154274"/>
              <a:gd name="connsiteY2" fmla="*/ 1510301 h 2476072"/>
              <a:gd name="connsiteX3" fmla="*/ 9154274 w 9154274"/>
              <a:gd name="connsiteY3" fmla="*/ 0 h 2476072"/>
              <a:gd name="connsiteX4" fmla="*/ 9154274 w 9154274"/>
              <a:gd name="connsiteY4" fmla="*/ 2476072 h 2476072"/>
              <a:gd name="connsiteX5" fmla="*/ 0 w 9154274"/>
              <a:gd name="connsiteY5" fmla="*/ 2455524 h 2476072"/>
              <a:gd name="connsiteX6" fmla="*/ 0 w 9154274"/>
              <a:gd name="connsiteY6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6832314 w 9154274"/>
              <a:gd name="connsiteY2" fmla="*/ 1510301 h 2476072"/>
              <a:gd name="connsiteX3" fmla="*/ 9154274 w 9154274"/>
              <a:gd name="connsiteY3" fmla="*/ 0 h 2476072"/>
              <a:gd name="connsiteX4" fmla="*/ 9154274 w 9154274"/>
              <a:gd name="connsiteY4" fmla="*/ 2476072 h 2476072"/>
              <a:gd name="connsiteX5" fmla="*/ 0 w 9154274"/>
              <a:gd name="connsiteY5" fmla="*/ 2455524 h 2476072"/>
              <a:gd name="connsiteX6" fmla="*/ 0 w 9154274"/>
              <a:gd name="connsiteY6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6832314 w 9154274"/>
              <a:gd name="connsiteY2" fmla="*/ 1510301 h 2476072"/>
              <a:gd name="connsiteX3" fmla="*/ 9154274 w 9154274"/>
              <a:gd name="connsiteY3" fmla="*/ 0 h 2476072"/>
              <a:gd name="connsiteX4" fmla="*/ 9154274 w 9154274"/>
              <a:gd name="connsiteY4" fmla="*/ 2476072 h 2476072"/>
              <a:gd name="connsiteX5" fmla="*/ 0 w 9154274"/>
              <a:gd name="connsiteY5" fmla="*/ 2455524 h 2476072"/>
              <a:gd name="connsiteX6" fmla="*/ 0 w 9154274"/>
              <a:gd name="connsiteY6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6832314 w 9154274"/>
              <a:gd name="connsiteY2" fmla="*/ 1510301 h 2476072"/>
              <a:gd name="connsiteX3" fmla="*/ 9154274 w 9154274"/>
              <a:gd name="connsiteY3" fmla="*/ 0 h 2476072"/>
              <a:gd name="connsiteX4" fmla="*/ 9154274 w 9154274"/>
              <a:gd name="connsiteY4" fmla="*/ 2476072 h 2476072"/>
              <a:gd name="connsiteX5" fmla="*/ 0 w 9154274"/>
              <a:gd name="connsiteY5" fmla="*/ 2455524 h 2476072"/>
              <a:gd name="connsiteX6" fmla="*/ 0 w 9154274"/>
              <a:gd name="connsiteY6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12324 w 9166598"/>
              <a:gd name="connsiteY0" fmla="*/ 1202077 h 3995891"/>
              <a:gd name="connsiteX1" fmla="*/ 4008971 w 9166598"/>
              <a:gd name="connsiteY1" fmla="*/ 1890445 h 3995891"/>
              <a:gd name="connsiteX2" fmla="*/ 9166598 w 9166598"/>
              <a:gd name="connsiteY2" fmla="*/ 0 h 3995891"/>
              <a:gd name="connsiteX3" fmla="*/ 9166598 w 9166598"/>
              <a:gd name="connsiteY3" fmla="*/ 2476072 h 3995891"/>
              <a:gd name="connsiteX4" fmla="*/ 12324 w 9166598"/>
              <a:gd name="connsiteY4" fmla="*/ 2455524 h 3995891"/>
              <a:gd name="connsiteX5" fmla="*/ 12324 w 9166598"/>
              <a:gd name="connsiteY5" fmla="*/ 1202077 h 3995891"/>
              <a:gd name="connsiteX0" fmla="*/ 12324 w 9166598"/>
              <a:gd name="connsiteY0" fmla="*/ 1202077 h 3995891"/>
              <a:gd name="connsiteX1" fmla="*/ 4008971 w 9166598"/>
              <a:gd name="connsiteY1" fmla="*/ 1890445 h 3995891"/>
              <a:gd name="connsiteX2" fmla="*/ 9166598 w 9166598"/>
              <a:gd name="connsiteY2" fmla="*/ 0 h 3995891"/>
              <a:gd name="connsiteX3" fmla="*/ 9166598 w 9166598"/>
              <a:gd name="connsiteY3" fmla="*/ 2476072 h 3995891"/>
              <a:gd name="connsiteX4" fmla="*/ 12324 w 9166598"/>
              <a:gd name="connsiteY4" fmla="*/ 2455524 h 3995891"/>
              <a:gd name="connsiteX5" fmla="*/ 12324 w 9166598"/>
              <a:gd name="connsiteY5" fmla="*/ 1202077 h 3995891"/>
              <a:gd name="connsiteX0" fmla="*/ 12324 w 9166598"/>
              <a:gd name="connsiteY0" fmla="*/ 1202077 h 3995891"/>
              <a:gd name="connsiteX1" fmla="*/ 4008971 w 9166598"/>
              <a:gd name="connsiteY1" fmla="*/ 1890445 h 3995891"/>
              <a:gd name="connsiteX2" fmla="*/ 9166598 w 9166598"/>
              <a:gd name="connsiteY2" fmla="*/ 0 h 3995891"/>
              <a:gd name="connsiteX3" fmla="*/ 9166598 w 9166598"/>
              <a:gd name="connsiteY3" fmla="*/ 2476072 h 3995891"/>
              <a:gd name="connsiteX4" fmla="*/ 12324 w 9166598"/>
              <a:gd name="connsiteY4" fmla="*/ 2455524 h 3995891"/>
              <a:gd name="connsiteX5" fmla="*/ 12324 w 9166598"/>
              <a:gd name="connsiteY5" fmla="*/ 1202077 h 3995891"/>
              <a:gd name="connsiteX0" fmla="*/ 0 w 9154274"/>
              <a:gd name="connsiteY0" fmla="*/ 1202077 h 3049861"/>
              <a:gd name="connsiteX1" fmla="*/ 3996647 w 9154274"/>
              <a:gd name="connsiteY1" fmla="*/ 1890445 h 3049861"/>
              <a:gd name="connsiteX2" fmla="*/ 9154274 w 9154274"/>
              <a:gd name="connsiteY2" fmla="*/ 0 h 3049861"/>
              <a:gd name="connsiteX3" fmla="*/ 9154274 w 9154274"/>
              <a:gd name="connsiteY3" fmla="*/ 2476072 h 3049861"/>
              <a:gd name="connsiteX4" fmla="*/ 0 w 9154274"/>
              <a:gd name="connsiteY4" fmla="*/ 2455524 h 3049861"/>
              <a:gd name="connsiteX5" fmla="*/ 0 w 9154274"/>
              <a:gd name="connsiteY5" fmla="*/ 1202077 h 3049861"/>
              <a:gd name="connsiteX0" fmla="*/ 0 w 9154274"/>
              <a:gd name="connsiteY0" fmla="*/ 1202077 h 3049861"/>
              <a:gd name="connsiteX1" fmla="*/ 3996647 w 9154274"/>
              <a:gd name="connsiteY1" fmla="*/ 1890445 h 3049861"/>
              <a:gd name="connsiteX2" fmla="*/ 9154274 w 9154274"/>
              <a:gd name="connsiteY2" fmla="*/ 0 h 3049861"/>
              <a:gd name="connsiteX3" fmla="*/ 9154274 w 9154274"/>
              <a:gd name="connsiteY3" fmla="*/ 2476072 h 3049861"/>
              <a:gd name="connsiteX4" fmla="*/ 0 w 9154274"/>
              <a:gd name="connsiteY4" fmla="*/ 2455524 h 3049861"/>
              <a:gd name="connsiteX5" fmla="*/ 0 w 9154274"/>
              <a:gd name="connsiteY5" fmla="*/ 1202077 h 3049861"/>
              <a:gd name="connsiteX0" fmla="*/ 0 w 9154274"/>
              <a:gd name="connsiteY0" fmla="*/ 1202077 h 2885326"/>
              <a:gd name="connsiteX1" fmla="*/ 3996647 w 9154274"/>
              <a:gd name="connsiteY1" fmla="*/ 1890445 h 2885326"/>
              <a:gd name="connsiteX2" fmla="*/ 9154274 w 9154274"/>
              <a:gd name="connsiteY2" fmla="*/ 0 h 2885326"/>
              <a:gd name="connsiteX3" fmla="*/ 9154274 w 9154274"/>
              <a:gd name="connsiteY3" fmla="*/ 2476072 h 2885326"/>
              <a:gd name="connsiteX4" fmla="*/ 0 w 9154274"/>
              <a:gd name="connsiteY4" fmla="*/ 2455524 h 2885326"/>
              <a:gd name="connsiteX5" fmla="*/ 0 w 9154274"/>
              <a:gd name="connsiteY5" fmla="*/ 1202077 h 2885326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42362 h 1416357"/>
              <a:gd name="connsiteX1" fmla="*/ 3996647 w 9154274"/>
              <a:gd name="connsiteY1" fmla="*/ 830730 h 1416357"/>
              <a:gd name="connsiteX2" fmla="*/ 9143641 w 9154274"/>
              <a:gd name="connsiteY2" fmla="*/ 0 h 1416357"/>
              <a:gd name="connsiteX3" fmla="*/ 9154274 w 9154274"/>
              <a:gd name="connsiteY3" fmla="*/ 1416357 h 1416357"/>
              <a:gd name="connsiteX4" fmla="*/ 0 w 9154274"/>
              <a:gd name="connsiteY4" fmla="*/ 1395809 h 1416357"/>
              <a:gd name="connsiteX5" fmla="*/ 0 w 9154274"/>
              <a:gd name="connsiteY5" fmla="*/ 142362 h 1416357"/>
              <a:gd name="connsiteX0" fmla="*/ 0 w 9154274"/>
              <a:gd name="connsiteY0" fmla="*/ 541179 h 1815174"/>
              <a:gd name="connsiteX1" fmla="*/ 3996647 w 9154274"/>
              <a:gd name="connsiteY1" fmla="*/ 1229547 h 1815174"/>
              <a:gd name="connsiteX2" fmla="*/ 9143641 w 9154274"/>
              <a:gd name="connsiteY2" fmla="*/ 0 h 1815174"/>
              <a:gd name="connsiteX3" fmla="*/ 9154274 w 9154274"/>
              <a:gd name="connsiteY3" fmla="*/ 1815174 h 1815174"/>
              <a:gd name="connsiteX4" fmla="*/ 0 w 9154274"/>
              <a:gd name="connsiteY4" fmla="*/ 1794626 h 1815174"/>
              <a:gd name="connsiteX5" fmla="*/ 0 w 9154274"/>
              <a:gd name="connsiteY5" fmla="*/ 541179 h 1815174"/>
              <a:gd name="connsiteX0" fmla="*/ 0 w 9154274"/>
              <a:gd name="connsiteY0" fmla="*/ 541179 h 1815174"/>
              <a:gd name="connsiteX1" fmla="*/ 3996647 w 9154274"/>
              <a:gd name="connsiteY1" fmla="*/ 1229547 h 1815174"/>
              <a:gd name="connsiteX2" fmla="*/ 9143641 w 9154274"/>
              <a:gd name="connsiteY2" fmla="*/ 0 h 1815174"/>
              <a:gd name="connsiteX3" fmla="*/ 9154274 w 9154274"/>
              <a:gd name="connsiteY3" fmla="*/ 1815174 h 1815174"/>
              <a:gd name="connsiteX4" fmla="*/ 0 w 9154274"/>
              <a:gd name="connsiteY4" fmla="*/ 1794626 h 1815174"/>
              <a:gd name="connsiteX5" fmla="*/ 0 w 9154274"/>
              <a:gd name="connsiteY5" fmla="*/ 541179 h 1815174"/>
              <a:gd name="connsiteX0" fmla="*/ 0 w 9154274"/>
              <a:gd name="connsiteY0" fmla="*/ 569915 h 1843910"/>
              <a:gd name="connsiteX1" fmla="*/ 3996647 w 9154274"/>
              <a:gd name="connsiteY1" fmla="*/ 1258283 h 1843910"/>
              <a:gd name="connsiteX2" fmla="*/ 9150465 w 9154274"/>
              <a:gd name="connsiteY2" fmla="*/ 0 h 1843910"/>
              <a:gd name="connsiteX3" fmla="*/ 9154274 w 9154274"/>
              <a:gd name="connsiteY3" fmla="*/ 1843910 h 1843910"/>
              <a:gd name="connsiteX4" fmla="*/ 0 w 9154274"/>
              <a:gd name="connsiteY4" fmla="*/ 1823362 h 1843910"/>
              <a:gd name="connsiteX5" fmla="*/ 0 w 9154274"/>
              <a:gd name="connsiteY5" fmla="*/ 569915 h 1843910"/>
              <a:gd name="connsiteX0" fmla="*/ 7315 w 9161589"/>
              <a:gd name="connsiteY0" fmla="*/ 569915 h 1843910"/>
              <a:gd name="connsiteX1" fmla="*/ 4003962 w 9161589"/>
              <a:gd name="connsiteY1" fmla="*/ 1258283 h 1843910"/>
              <a:gd name="connsiteX2" fmla="*/ 9157780 w 9161589"/>
              <a:gd name="connsiteY2" fmla="*/ 0 h 1843910"/>
              <a:gd name="connsiteX3" fmla="*/ 9161589 w 9161589"/>
              <a:gd name="connsiteY3" fmla="*/ 1843910 h 1843910"/>
              <a:gd name="connsiteX4" fmla="*/ 0 w 9161589"/>
              <a:gd name="connsiteY4" fmla="*/ 1800259 h 1843910"/>
              <a:gd name="connsiteX5" fmla="*/ 7315 w 9161589"/>
              <a:gd name="connsiteY5" fmla="*/ 569915 h 1843910"/>
              <a:gd name="connsiteX0" fmla="*/ 0 w 9176220"/>
              <a:gd name="connsiteY0" fmla="*/ 562214 h 1843910"/>
              <a:gd name="connsiteX1" fmla="*/ 4018593 w 9176220"/>
              <a:gd name="connsiteY1" fmla="*/ 1258283 h 1843910"/>
              <a:gd name="connsiteX2" fmla="*/ 9172411 w 9176220"/>
              <a:gd name="connsiteY2" fmla="*/ 0 h 1843910"/>
              <a:gd name="connsiteX3" fmla="*/ 9176220 w 9176220"/>
              <a:gd name="connsiteY3" fmla="*/ 1843910 h 1843910"/>
              <a:gd name="connsiteX4" fmla="*/ 14631 w 9176220"/>
              <a:gd name="connsiteY4" fmla="*/ 1800259 h 1843910"/>
              <a:gd name="connsiteX5" fmla="*/ 0 w 9176220"/>
              <a:gd name="connsiteY5" fmla="*/ 562214 h 1843910"/>
              <a:gd name="connsiteX0" fmla="*/ 0 w 9168905"/>
              <a:gd name="connsiteY0" fmla="*/ 569915 h 1843910"/>
              <a:gd name="connsiteX1" fmla="*/ 4011278 w 9168905"/>
              <a:gd name="connsiteY1" fmla="*/ 1258283 h 1843910"/>
              <a:gd name="connsiteX2" fmla="*/ 9165096 w 9168905"/>
              <a:gd name="connsiteY2" fmla="*/ 0 h 1843910"/>
              <a:gd name="connsiteX3" fmla="*/ 9168905 w 9168905"/>
              <a:gd name="connsiteY3" fmla="*/ 1843910 h 1843910"/>
              <a:gd name="connsiteX4" fmla="*/ 7316 w 9168905"/>
              <a:gd name="connsiteY4" fmla="*/ 1800259 h 1843910"/>
              <a:gd name="connsiteX5" fmla="*/ 0 w 9168905"/>
              <a:gd name="connsiteY5" fmla="*/ 569915 h 1843910"/>
              <a:gd name="connsiteX0" fmla="*/ 0 w 9161590"/>
              <a:gd name="connsiteY0" fmla="*/ 577615 h 1843910"/>
              <a:gd name="connsiteX1" fmla="*/ 4003963 w 9161590"/>
              <a:gd name="connsiteY1" fmla="*/ 1258283 h 1843910"/>
              <a:gd name="connsiteX2" fmla="*/ 9157781 w 9161590"/>
              <a:gd name="connsiteY2" fmla="*/ 0 h 1843910"/>
              <a:gd name="connsiteX3" fmla="*/ 9161590 w 9161590"/>
              <a:gd name="connsiteY3" fmla="*/ 1843910 h 1843910"/>
              <a:gd name="connsiteX4" fmla="*/ 1 w 9161590"/>
              <a:gd name="connsiteY4" fmla="*/ 1800259 h 1843910"/>
              <a:gd name="connsiteX5" fmla="*/ 0 w 9161590"/>
              <a:gd name="connsiteY5" fmla="*/ 577615 h 1843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61590" h="1843910">
                <a:moveTo>
                  <a:pt x="0" y="577615"/>
                </a:moveTo>
                <a:cubicBezTo>
                  <a:pt x="875016" y="826763"/>
                  <a:pt x="2477666" y="1354552"/>
                  <a:pt x="4003963" y="1258283"/>
                </a:cubicBezTo>
                <a:cubicBezTo>
                  <a:pt x="5530260" y="1162014"/>
                  <a:pt x="7872296" y="1177438"/>
                  <a:pt x="9157781" y="0"/>
                </a:cubicBezTo>
                <a:cubicBezTo>
                  <a:pt x="9161325" y="472119"/>
                  <a:pt x="9158046" y="1371791"/>
                  <a:pt x="9161590" y="1843910"/>
                </a:cubicBezTo>
                <a:lnTo>
                  <a:pt x="1" y="1800259"/>
                </a:lnTo>
                <a:cubicBezTo>
                  <a:pt x="3426" y="1372169"/>
                  <a:pt x="6849" y="974882"/>
                  <a:pt x="0" y="577615"/>
                </a:cubicBezTo>
                <a:close/>
              </a:path>
            </a:pathLst>
          </a:cu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6" name="Freeform 9"/>
          <p:cNvSpPr>
            <a:spLocks/>
          </p:cNvSpPr>
          <p:nvPr/>
        </p:nvSpPr>
        <p:spPr bwMode="auto">
          <a:xfrm flipV="1">
            <a:off x="-14818" y="5143501"/>
            <a:ext cx="12211051" cy="1370013"/>
          </a:xfrm>
          <a:custGeom>
            <a:avLst/>
            <a:gdLst>
              <a:gd name="T0" fmla="*/ 2147483647 w 10006"/>
              <a:gd name="T1" fmla="*/ 2147483647 h 10177"/>
              <a:gd name="T2" fmla="*/ 2147483647 w 10006"/>
              <a:gd name="T3" fmla="*/ 2147483647 h 10177"/>
              <a:gd name="T4" fmla="*/ 0 w 10006"/>
              <a:gd name="T5" fmla="*/ 2147483647 h 10177"/>
              <a:gd name="T6" fmla="*/ 2147483647 w 10006"/>
              <a:gd name="T7" fmla="*/ 2147483647 h 1017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0006" h="10177">
                <a:moveTo>
                  <a:pt x="6" y="8802"/>
                </a:moveTo>
                <a:cubicBezTo>
                  <a:pt x="7894" y="-6765"/>
                  <a:pt x="10006" y="10177"/>
                  <a:pt x="10006" y="10177"/>
                </a:cubicBezTo>
                <a:cubicBezTo>
                  <a:pt x="10006" y="10177"/>
                  <a:pt x="8083" y="-9517"/>
                  <a:pt x="0" y="5885"/>
                </a:cubicBezTo>
                <a:cubicBezTo>
                  <a:pt x="2" y="6857"/>
                  <a:pt x="4" y="7830"/>
                  <a:pt x="6" y="8802"/>
                </a:cubicBezTo>
                <a:close/>
              </a:path>
            </a:pathLst>
          </a:custGeom>
          <a:solidFill>
            <a:srgbClr val="C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 sz="1800"/>
          </a:p>
        </p:txBody>
      </p:sp>
      <p:sp>
        <p:nvSpPr>
          <p:cNvPr id="7" name="Freeform 6"/>
          <p:cNvSpPr/>
          <p:nvPr/>
        </p:nvSpPr>
        <p:spPr>
          <a:xfrm rot="10800000">
            <a:off x="0" y="-26988"/>
            <a:ext cx="12192000" cy="792163"/>
          </a:xfrm>
          <a:custGeom>
            <a:avLst/>
            <a:gdLst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6832314 w 9154274"/>
              <a:gd name="connsiteY2" fmla="*/ 1510301 h 2476072"/>
              <a:gd name="connsiteX3" fmla="*/ 9154274 w 9154274"/>
              <a:gd name="connsiteY3" fmla="*/ 0 h 2476072"/>
              <a:gd name="connsiteX4" fmla="*/ 9154274 w 9154274"/>
              <a:gd name="connsiteY4" fmla="*/ 2476072 h 2476072"/>
              <a:gd name="connsiteX5" fmla="*/ 0 w 9154274"/>
              <a:gd name="connsiteY5" fmla="*/ 2455524 h 2476072"/>
              <a:gd name="connsiteX6" fmla="*/ 0 w 9154274"/>
              <a:gd name="connsiteY6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6832314 w 9154274"/>
              <a:gd name="connsiteY2" fmla="*/ 1510301 h 2476072"/>
              <a:gd name="connsiteX3" fmla="*/ 9154274 w 9154274"/>
              <a:gd name="connsiteY3" fmla="*/ 0 h 2476072"/>
              <a:gd name="connsiteX4" fmla="*/ 9154274 w 9154274"/>
              <a:gd name="connsiteY4" fmla="*/ 2476072 h 2476072"/>
              <a:gd name="connsiteX5" fmla="*/ 0 w 9154274"/>
              <a:gd name="connsiteY5" fmla="*/ 2455524 h 2476072"/>
              <a:gd name="connsiteX6" fmla="*/ 0 w 9154274"/>
              <a:gd name="connsiteY6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6832314 w 9154274"/>
              <a:gd name="connsiteY2" fmla="*/ 1510301 h 2476072"/>
              <a:gd name="connsiteX3" fmla="*/ 9154274 w 9154274"/>
              <a:gd name="connsiteY3" fmla="*/ 0 h 2476072"/>
              <a:gd name="connsiteX4" fmla="*/ 9154274 w 9154274"/>
              <a:gd name="connsiteY4" fmla="*/ 2476072 h 2476072"/>
              <a:gd name="connsiteX5" fmla="*/ 0 w 9154274"/>
              <a:gd name="connsiteY5" fmla="*/ 2455524 h 2476072"/>
              <a:gd name="connsiteX6" fmla="*/ 0 w 9154274"/>
              <a:gd name="connsiteY6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6832314 w 9154274"/>
              <a:gd name="connsiteY2" fmla="*/ 1510301 h 2476072"/>
              <a:gd name="connsiteX3" fmla="*/ 9154274 w 9154274"/>
              <a:gd name="connsiteY3" fmla="*/ 0 h 2476072"/>
              <a:gd name="connsiteX4" fmla="*/ 9154274 w 9154274"/>
              <a:gd name="connsiteY4" fmla="*/ 2476072 h 2476072"/>
              <a:gd name="connsiteX5" fmla="*/ 0 w 9154274"/>
              <a:gd name="connsiteY5" fmla="*/ 2455524 h 2476072"/>
              <a:gd name="connsiteX6" fmla="*/ 0 w 9154274"/>
              <a:gd name="connsiteY6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12324 w 9166598"/>
              <a:gd name="connsiteY0" fmla="*/ 1202077 h 3995891"/>
              <a:gd name="connsiteX1" fmla="*/ 4008971 w 9166598"/>
              <a:gd name="connsiteY1" fmla="*/ 1890445 h 3995891"/>
              <a:gd name="connsiteX2" fmla="*/ 9166598 w 9166598"/>
              <a:gd name="connsiteY2" fmla="*/ 0 h 3995891"/>
              <a:gd name="connsiteX3" fmla="*/ 9166598 w 9166598"/>
              <a:gd name="connsiteY3" fmla="*/ 2476072 h 3995891"/>
              <a:gd name="connsiteX4" fmla="*/ 12324 w 9166598"/>
              <a:gd name="connsiteY4" fmla="*/ 2455524 h 3995891"/>
              <a:gd name="connsiteX5" fmla="*/ 12324 w 9166598"/>
              <a:gd name="connsiteY5" fmla="*/ 1202077 h 3995891"/>
              <a:gd name="connsiteX0" fmla="*/ 12324 w 9166598"/>
              <a:gd name="connsiteY0" fmla="*/ 1202077 h 3995891"/>
              <a:gd name="connsiteX1" fmla="*/ 4008971 w 9166598"/>
              <a:gd name="connsiteY1" fmla="*/ 1890445 h 3995891"/>
              <a:gd name="connsiteX2" fmla="*/ 9166598 w 9166598"/>
              <a:gd name="connsiteY2" fmla="*/ 0 h 3995891"/>
              <a:gd name="connsiteX3" fmla="*/ 9166598 w 9166598"/>
              <a:gd name="connsiteY3" fmla="*/ 2476072 h 3995891"/>
              <a:gd name="connsiteX4" fmla="*/ 12324 w 9166598"/>
              <a:gd name="connsiteY4" fmla="*/ 2455524 h 3995891"/>
              <a:gd name="connsiteX5" fmla="*/ 12324 w 9166598"/>
              <a:gd name="connsiteY5" fmla="*/ 1202077 h 3995891"/>
              <a:gd name="connsiteX0" fmla="*/ 12324 w 9166598"/>
              <a:gd name="connsiteY0" fmla="*/ 1202077 h 3995891"/>
              <a:gd name="connsiteX1" fmla="*/ 4008971 w 9166598"/>
              <a:gd name="connsiteY1" fmla="*/ 1890445 h 3995891"/>
              <a:gd name="connsiteX2" fmla="*/ 9166598 w 9166598"/>
              <a:gd name="connsiteY2" fmla="*/ 0 h 3995891"/>
              <a:gd name="connsiteX3" fmla="*/ 9166598 w 9166598"/>
              <a:gd name="connsiteY3" fmla="*/ 2476072 h 3995891"/>
              <a:gd name="connsiteX4" fmla="*/ 12324 w 9166598"/>
              <a:gd name="connsiteY4" fmla="*/ 2455524 h 3995891"/>
              <a:gd name="connsiteX5" fmla="*/ 12324 w 9166598"/>
              <a:gd name="connsiteY5" fmla="*/ 1202077 h 3995891"/>
              <a:gd name="connsiteX0" fmla="*/ 0 w 9154274"/>
              <a:gd name="connsiteY0" fmla="*/ 1202077 h 3049861"/>
              <a:gd name="connsiteX1" fmla="*/ 3996647 w 9154274"/>
              <a:gd name="connsiteY1" fmla="*/ 1890445 h 3049861"/>
              <a:gd name="connsiteX2" fmla="*/ 9154274 w 9154274"/>
              <a:gd name="connsiteY2" fmla="*/ 0 h 3049861"/>
              <a:gd name="connsiteX3" fmla="*/ 9154274 w 9154274"/>
              <a:gd name="connsiteY3" fmla="*/ 2476072 h 3049861"/>
              <a:gd name="connsiteX4" fmla="*/ 0 w 9154274"/>
              <a:gd name="connsiteY4" fmla="*/ 2455524 h 3049861"/>
              <a:gd name="connsiteX5" fmla="*/ 0 w 9154274"/>
              <a:gd name="connsiteY5" fmla="*/ 1202077 h 3049861"/>
              <a:gd name="connsiteX0" fmla="*/ 0 w 9154274"/>
              <a:gd name="connsiteY0" fmla="*/ 1202077 h 3049861"/>
              <a:gd name="connsiteX1" fmla="*/ 3996647 w 9154274"/>
              <a:gd name="connsiteY1" fmla="*/ 1890445 h 3049861"/>
              <a:gd name="connsiteX2" fmla="*/ 9154274 w 9154274"/>
              <a:gd name="connsiteY2" fmla="*/ 0 h 3049861"/>
              <a:gd name="connsiteX3" fmla="*/ 9154274 w 9154274"/>
              <a:gd name="connsiteY3" fmla="*/ 2476072 h 3049861"/>
              <a:gd name="connsiteX4" fmla="*/ 0 w 9154274"/>
              <a:gd name="connsiteY4" fmla="*/ 2455524 h 3049861"/>
              <a:gd name="connsiteX5" fmla="*/ 0 w 9154274"/>
              <a:gd name="connsiteY5" fmla="*/ 1202077 h 3049861"/>
              <a:gd name="connsiteX0" fmla="*/ 0 w 9154274"/>
              <a:gd name="connsiteY0" fmla="*/ 1202077 h 2885326"/>
              <a:gd name="connsiteX1" fmla="*/ 3996647 w 9154274"/>
              <a:gd name="connsiteY1" fmla="*/ 1890445 h 2885326"/>
              <a:gd name="connsiteX2" fmla="*/ 9154274 w 9154274"/>
              <a:gd name="connsiteY2" fmla="*/ 0 h 2885326"/>
              <a:gd name="connsiteX3" fmla="*/ 9154274 w 9154274"/>
              <a:gd name="connsiteY3" fmla="*/ 2476072 h 2885326"/>
              <a:gd name="connsiteX4" fmla="*/ 0 w 9154274"/>
              <a:gd name="connsiteY4" fmla="*/ 2455524 h 2885326"/>
              <a:gd name="connsiteX5" fmla="*/ 0 w 9154274"/>
              <a:gd name="connsiteY5" fmla="*/ 1202077 h 2885326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57896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57896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996647 w 9154274"/>
              <a:gd name="connsiteY1" fmla="*/ 1857896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258395 w 9154274"/>
              <a:gd name="connsiteY1" fmla="*/ 189044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002846 w 9154274"/>
              <a:gd name="connsiteY1" fmla="*/ 2215936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705606 w 9154274"/>
              <a:gd name="connsiteY1" fmla="*/ 1988091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705606 w 9154274"/>
              <a:gd name="connsiteY1" fmla="*/ 1988091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691409 w 9154274"/>
              <a:gd name="connsiteY1" fmla="*/ 185789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691409 w 9154274"/>
              <a:gd name="connsiteY1" fmla="*/ 185789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691409 w 9154274"/>
              <a:gd name="connsiteY1" fmla="*/ 185789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691409 w 9154274"/>
              <a:gd name="connsiteY1" fmla="*/ 185789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691409 w 9154274"/>
              <a:gd name="connsiteY1" fmla="*/ 1857895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712705 w 9154274"/>
              <a:gd name="connsiteY1" fmla="*/ 2036916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712705 w 9154274"/>
              <a:gd name="connsiteY1" fmla="*/ 2036916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712705 w 9154274"/>
              <a:gd name="connsiteY1" fmla="*/ 2036916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54274"/>
              <a:gd name="connsiteY0" fmla="*/ 1202077 h 2476072"/>
              <a:gd name="connsiteX1" fmla="*/ 3735487 w 9154274"/>
              <a:gd name="connsiteY1" fmla="*/ 1949867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1202077 h 2476072"/>
              <a:gd name="connsiteX0" fmla="*/ 0 w 9164918"/>
              <a:gd name="connsiteY0" fmla="*/ 769995 h 2476072"/>
              <a:gd name="connsiteX1" fmla="*/ 3746131 w 9164918"/>
              <a:gd name="connsiteY1" fmla="*/ 1949867 h 2476072"/>
              <a:gd name="connsiteX2" fmla="*/ 9164918 w 9164918"/>
              <a:gd name="connsiteY2" fmla="*/ 0 h 2476072"/>
              <a:gd name="connsiteX3" fmla="*/ 9164918 w 9164918"/>
              <a:gd name="connsiteY3" fmla="*/ 2476072 h 2476072"/>
              <a:gd name="connsiteX4" fmla="*/ 10644 w 9164918"/>
              <a:gd name="connsiteY4" fmla="*/ 2455524 h 2476072"/>
              <a:gd name="connsiteX5" fmla="*/ 0 w 9164918"/>
              <a:gd name="connsiteY5" fmla="*/ 769995 h 2476072"/>
              <a:gd name="connsiteX0" fmla="*/ 0 w 9164918"/>
              <a:gd name="connsiteY0" fmla="*/ 769995 h 2476072"/>
              <a:gd name="connsiteX1" fmla="*/ 5885677 w 9164918"/>
              <a:gd name="connsiteY1" fmla="*/ 1218649 h 2476072"/>
              <a:gd name="connsiteX2" fmla="*/ 9164918 w 9164918"/>
              <a:gd name="connsiteY2" fmla="*/ 0 h 2476072"/>
              <a:gd name="connsiteX3" fmla="*/ 9164918 w 9164918"/>
              <a:gd name="connsiteY3" fmla="*/ 2476072 h 2476072"/>
              <a:gd name="connsiteX4" fmla="*/ 10644 w 9164918"/>
              <a:gd name="connsiteY4" fmla="*/ 2455524 h 2476072"/>
              <a:gd name="connsiteX5" fmla="*/ 0 w 9164918"/>
              <a:gd name="connsiteY5" fmla="*/ 769995 h 2476072"/>
              <a:gd name="connsiteX0" fmla="*/ 10645 w 9154274"/>
              <a:gd name="connsiteY0" fmla="*/ 603809 h 2476072"/>
              <a:gd name="connsiteX1" fmla="*/ 5875033 w 9154274"/>
              <a:gd name="connsiteY1" fmla="*/ 1218649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10645 w 9154274"/>
              <a:gd name="connsiteY5" fmla="*/ 603809 h 2476072"/>
              <a:gd name="connsiteX0" fmla="*/ 0 w 9164919"/>
              <a:gd name="connsiteY0" fmla="*/ 437625 h 2476072"/>
              <a:gd name="connsiteX1" fmla="*/ 5885678 w 9164919"/>
              <a:gd name="connsiteY1" fmla="*/ 1218649 h 2476072"/>
              <a:gd name="connsiteX2" fmla="*/ 9164919 w 9164919"/>
              <a:gd name="connsiteY2" fmla="*/ 0 h 2476072"/>
              <a:gd name="connsiteX3" fmla="*/ 9164919 w 9164919"/>
              <a:gd name="connsiteY3" fmla="*/ 2476072 h 2476072"/>
              <a:gd name="connsiteX4" fmla="*/ 10645 w 9164919"/>
              <a:gd name="connsiteY4" fmla="*/ 2455524 h 2476072"/>
              <a:gd name="connsiteX5" fmla="*/ 0 w 9164919"/>
              <a:gd name="connsiteY5" fmla="*/ 437625 h 2476072"/>
              <a:gd name="connsiteX0" fmla="*/ 0 w 9164919"/>
              <a:gd name="connsiteY0" fmla="*/ 437625 h 2476072"/>
              <a:gd name="connsiteX1" fmla="*/ 4523182 w 9164919"/>
              <a:gd name="connsiteY1" fmla="*/ 1285123 h 2476072"/>
              <a:gd name="connsiteX2" fmla="*/ 9164919 w 9164919"/>
              <a:gd name="connsiteY2" fmla="*/ 0 h 2476072"/>
              <a:gd name="connsiteX3" fmla="*/ 9164919 w 9164919"/>
              <a:gd name="connsiteY3" fmla="*/ 2476072 h 2476072"/>
              <a:gd name="connsiteX4" fmla="*/ 10645 w 9164919"/>
              <a:gd name="connsiteY4" fmla="*/ 2455524 h 2476072"/>
              <a:gd name="connsiteX5" fmla="*/ 0 w 9164919"/>
              <a:gd name="connsiteY5" fmla="*/ 437625 h 2476072"/>
              <a:gd name="connsiteX0" fmla="*/ 0 w 9164919"/>
              <a:gd name="connsiteY0" fmla="*/ 437625 h 2476072"/>
              <a:gd name="connsiteX1" fmla="*/ 4523182 w 9164919"/>
              <a:gd name="connsiteY1" fmla="*/ 1285123 h 2476072"/>
              <a:gd name="connsiteX2" fmla="*/ 9164919 w 9164919"/>
              <a:gd name="connsiteY2" fmla="*/ 0 h 2476072"/>
              <a:gd name="connsiteX3" fmla="*/ 9164919 w 9164919"/>
              <a:gd name="connsiteY3" fmla="*/ 2476072 h 2476072"/>
              <a:gd name="connsiteX4" fmla="*/ 10645 w 9164919"/>
              <a:gd name="connsiteY4" fmla="*/ 2455524 h 2476072"/>
              <a:gd name="connsiteX5" fmla="*/ 0 w 9164919"/>
              <a:gd name="connsiteY5" fmla="*/ 437625 h 2476072"/>
              <a:gd name="connsiteX0" fmla="*/ 0 w 9154274"/>
              <a:gd name="connsiteY0" fmla="*/ 404386 h 2476072"/>
              <a:gd name="connsiteX1" fmla="*/ 4512537 w 9154274"/>
              <a:gd name="connsiteY1" fmla="*/ 1285123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404386 h 2476072"/>
              <a:gd name="connsiteX0" fmla="*/ 0 w 9154274"/>
              <a:gd name="connsiteY0" fmla="*/ 404386 h 2476072"/>
              <a:gd name="connsiteX1" fmla="*/ 4778650 w 9154274"/>
              <a:gd name="connsiteY1" fmla="*/ 1318358 h 2476072"/>
              <a:gd name="connsiteX2" fmla="*/ 9154274 w 9154274"/>
              <a:gd name="connsiteY2" fmla="*/ 0 h 2476072"/>
              <a:gd name="connsiteX3" fmla="*/ 9154274 w 9154274"/>
              <a:gd name="connsiteY3" fmla="*/ 2476072 h 2476072"/>
              <a:gd name="connsiteX4" fmla="*/ 0 w 9154274"/>
              <a:gd name="connsiteY4" fmla="*/ 2455524 h 2476072"/>
              <a:gd name="connsiteX5" fmla="*/ 0 w 9154274"/>
              <a:gd name="connsiteY5" fmla="*/ 404386 h 2476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54274" h="2476072">
                <a:moveTo>
                  <a:pt x="0" y="404386"/>
                </a:moveTo>
                <a:cubicBezTo>
                  <a:pt x="875016" y="653534"/>
                  <a:pt x="3252938" y="1385756"/>
                  <a:pt x="4778650" y="1318358"/>
                </a:cubicBezTo>
                <a:cubicBezTo>
                  <a:pt x="6304362" y="1250960"/>
                  <a:pt x="8793822" y="505146"/>
                  <a:pt x="9154274" y="0"/>
                </a:cubicBezTo>
                <a:lnTo>
                  <a:pt x="9154274" y="2476072"/>
                </a:lnTo>
                <a:lnTo>
                  <a:pt x="0" y="2455524"/>
                </a:lnTo>
                <a:cubicBezTo>
                  <a:pt x="3425" y="2027434"/>
                  <a:pt x="6849" y="801653"/>
                  <a:pt x="0" y="40438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srgbClr val="00843C"/>
              </a:solidFill>
              <a:cs typeface="Arial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1114"/>
            <a:ext cx="12192000" cy="58578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pPr algn="ctr"/>
            <a:endParaRPr lang="en-US" sz="160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Calibri" pitchFamily="34" charset="0"/>
            </a:endParaRPr>
          </a:p>
          <a:p>
            <a:pPr algn="ctr"/>
            <a:endParaRPr lang="en-US" sz="160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Calibri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90651" y="6165851"/>
            <a:ext cx="4381328" cy="53860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 sz="1700" b="1" dirty="0" err="1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Dedan</a:t>
            </a:r>
            <a:r>
              <a:rPr lang="en-CA" sz="17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 </a:t>
            </a:r>
            <a:r>
              <a:rPr lang="en-CA" sz="1700" b="1" dirty="0" err="1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Kimathi</a:t>
            </a:r>
            <a:r>
              <a:rPr lang="en-CA" sz="17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 University of Technology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 sz="1200" b="1" i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itchFamily="34" charset="0"/>
                <a:cs typeface="Arial" pitchFamily="34" charset="0"/>
              </a:rPr>
              <a:t>Better Life Through Technology</a:t>
            </a:r>
          </a:p>
        </p:txBody>
      </p:sp>
      <p:pic>
        <p:nvPicPr>
          <p:cNvPr id="10" name="Picture 12" descr="C:\Users\STY\AppData\Local\Temp\logo-green1.fw.png"/>
          <p:cNvPicPr>
            <a:picLocks noChangeAspect="1" noChangeArrowheads="1"/>
          </p:cNvPicPr>
          <p:nvPr/>
        </p:nvPicPr>
        <p:blipFill>
          <a:blip r:embed="rId2" cstate="print"/>
          <a:srcRect b="33328"/>
          <a:stretch>
            <a:fillRect/>
          </a:stretch>
        </p:blipFill>
        <p:spPr bwMode="auto">
          <a:xfrm>
            <a:off x="-812800" y="6019801"/>
            <a:ext cx="3028951" cy="733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/>
          <a:lstStyle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447801"/>
            <a:ext cx="10972800" cy="45259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109432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76F575-D709-41EF-8C4A-43D933BF5999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AF58DB-2ACB-47B9-ADE6-772FBBA0489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138371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D968C23-00CE-4AF4-8B55-60A22217FFFF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7BDF9C-BBC6-4D20-B563-6CB19907D31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87491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98723ED-9DC9-4E59-BAF6-06964CF30D8E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4178AF-EF09-43D8-BE6D-654E2C64188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058583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8309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68176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90011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806941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75152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18610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08554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DC1628FB-F504-4B94-8FE3-6E4D31B11B8E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B75B1FC9-19CF-49D5-A153-80009C25A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899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kern="1200">
          <a:solidFill>
            <a:srgbClr val="00843C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843C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843C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843C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843C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843C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843C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843C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843C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6E84B4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rgbClr val="6E84B4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6E84B4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rgbClr val="6E84B4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rgbClr val="6E84B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E28EB170-52D8-42F5-8147-6B5485A3EA53}" type="datetime3">
              <a:rPr lang="en-GB" smtClean="0"/>
              <a:pPr/>
              <a:t>10 June,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DBC077FF-FFE1-45D0-A3D4-1040772E9B7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01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med">
    <p:fade/>
  </p:transition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DAF76-8C30-0009-FF50-E9C2CDF3A9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SITE SUITABILITY ANALYSIS FOR HEALTH CENTRES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2C5242-7AB0-E30D-ECB3-87D2356E2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1828801"/>
            <a:ext cx="10881360" cy="4709159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sz="4000" dirty="0"/>
              <a:t>Using ArcGIS Pro ModelBuilder</a:t>
            </a:r>
          </a:p>
          <a:p>
            <a:r>
              <a:rPr lang="en-US" sz="4000" dirty="0"/>
              <a:t>OTHAYA –NYERI -KENYA</a:t>
            </a:r>
          </a:p>
        </p:txBody>
      </p:sp>
    </p:spTree>
    <p:extLst>
      <p:ext uri="{BB962C8B-B14F-4D97-AF65-F5344CB8AC3E}">
        <p14:creationId xmlns:p14="http://schemas.microsoft.com/office/powerpoint/2010/main" val="100550886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03B9AE-D189-A98E-9945-8C419E9CB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" y="0"/>
            <a:ext cx="112955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26860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4B157-58E7-3888-A26B-42E223E92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1FA2B-C2EA-CF33-A520-6964A7DE3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Validation Steps:</a:t>
            </a:r>
            <a:endParaRPr lang="en-US" dirty="0"/>
          </a:p>
          <a:p>
            <a:r>
              <a:rPr lang="en-US" dirty="0"/>
              <a:t>✅ </a:t>
            </a:r>
            <a:r>
              <a:rPr lang="en-US" b="1" dirty="0"/>
              <a:t>Overlay suitable zones</a:t>
            </a:r>
            <a:r>
              <a:rPr lang="en-US" dirty="0"/>
              <a:t> with:</a:t>
            </a:r>
          </a:p>
          <a:p>
            <a:pPr lvl="1"/>
            <a:r>
              <a:rPr lang="en-US" dirty="0"/>
              <a:t>High-density </a:t>
            </a:r>
            <a:r>
              <a:rPr lang="en-US" b="1" dirty="0"/>
              <a:t>underserved population clusters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Areas with </a:t>
            </a:r>
            <a:r>
              <a:rPr lang="en-US" b="1" dirty="0"/>
              <a:t>limited access</a:t>
            </a:r>
            <a:r>
              <a:rPr lang="en-US" dirty="0"/>
              <a:t> to existing facilities.</a:t>
            </a:r>
          </a:p>
          <a:p>
            <a:pPr lvl="1"/>
            <a:r>
              <a:rPr lang="en-US" dirty="0"/>
              <a:t>Areas with water and road network.</a:t>
            </a:r>
          </a:p>
          <a:p>
            <a:pPr lvl="1"/>
            <a:r>
              <a:rPr lang="en-US" dirty="0"/>
              <a:t>Areas with gentle slope.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689283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B6B77-C974-5685-D44C-441769A42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Recommendations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8E476-7D82-1782-6A16-84D58A519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Establish new health centers</a:t>
            </a:r>
            <a:r>
              <a:rPr lang="en-US" dirty="0"/>
              <a:t> in zones identified as highly suitable through weighted overlay analysis.</a:t>
            </a:r>
          </a:p>
          <a:p>
            <a:r>
              <a:rPr lang="en-US" b="1" dirty="0"/>
              <a:t>Prioritize areas</a:t>
            </a:r>
            <a:r>
              <a:rPr lang="en-US" dirty="0"/>
              <a:t> with:</a:t>
            </a:r>
          </a:p>
          <a:p>
            <a:pPr lvl="1"/>
            <a:r>
              <a:rPr lang="en-US" dirty="0"/>
              <a:t>Good </a:t>
            </a:r>
            <a:r>
              <a:rPr lang="en-US" b="1" dirty="0"/>
              <a:t>road access</a:t>
            </a:r>
          </a:p>
          <a:p>
            <a:pPr lvl="1"/>
            <a:r>
              <a:rPr lang="en-US" b="1" dirty="0"/>
              <a:t>Good water access</a:t>
            </a:r>
          </a:p>
          <a:p>
            <a:pPr lvl="1"/>
            <a:r>
              <a:rPr lang="en-US" b="1" dirty="0"/>
              <a:t>Gentle sloppy </a:t>
            </a:r>
          </a:p>
          <a:p>
            <a:pPr lvl="1"/>
            <a:r>
              <a:rPr lang="en-US" b="1" dirty="0"/>
              <a:t>Close to population(village)</a:t>
            </a:r>
          </a:p>
          <a:p>
            <a:pPr lvl="1"/>
            <a:r>
              <a:rPr lang="en-US" b="1" dirty="0"/>
              <a:t>Away from existing health centers.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175499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C2769-B385-9041-67E0-74020651B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Challenges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07140-36B6-7DDC-8071-929F935CE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b="1" dirty="0"/>
              <a:t>Data Limitations</a:t>
            </a:r>
            <a:endParaRPr lang="en-US" dirty="0"/>
          </a:p>
          <a:p>
            <a:pPr lvl="1"/>
            <a:r>
              <a:rPr lang="en-US" dirty="0"/>
              <a:t>Outdated or incomplete health facility/villages records</a:t>
            </a:r>
          </a:p>
          <a:p>
            <a:r>
              <a:rPr lang="en-US" b="1" dirty="0"/>
              <a:t>Technical Constraints</a:t>
            </a:r>
            <a:endParaRPr lang="en-US" dirty="0"/>
          </a:p>
          <a:p>
            <a:pPr lvl="1"/>
            <a:r>
              <a:rPr lang="en-US" dirty="0"/>
              <a:t>Low-resolution </a:t>
            </a:r>
            <a:r>
              <a:rPr lang="en-US" b="1" dirty="0"/>
              <a:t>DEM</a:t>
            </a:r>
            <a:r>
              <a:rPr lang="en-US" dirty="0"/>
              <a:t> affects slope and elevation accuracy</a:t>
            </a:r>
          </a:p>
          <a:p>
            <a:pPr lvl="1"/>
            <a:r>
              <a:rPr lang="en-US" dirty="0"/>
              <a:t>Buffer and distance tools may introduce </a:t>
            </a:r>
            <a:r>
              <a:rPr lang="en-US" b="1" dirty="0"/>
              <a:t>spatial inaccuracies</a:t>
            </a:r>
            <a:endParaRPr lang="en-US" dirty="0"/>
          </a:p>
          <a:p>
            <a:r>
              <a:rPr lang="en-US" b="1" dirty="0"/>
              <a:t>Model Limitations</a:t>
            </a:r>
            <a:endParaRPr lang="en-US" dirty="0"/>
          </a:p>
          <a:p>
            <a:pPr lvl="1"/>
            <a:r>
              <a:rPr lang="en-US" dirty="0"/>
              <a:t>Uses </a:t>
            </a:r>
            <a:r>
              <a:rPr lang="en-US" b="1" dirty="0"/>
              <a:t>static population data</a:t>
            </a:r>
            <a:r>
              <a:rPr lang="en-US" dirty="0"/>
              <a:t> — may not reflect current trends</a:t>
            </a:r>
          </a:p>
          <a:p>
            <a:pPr lvl="1"/>
            <a:r>
              <a:rPr lang="en-US" dirty="0"/>
              <a:t>Doesn’t account for </a:t>
            </a:r>
            <a:r>
              <a:rPr lang="en-US" b="1" dirty="0"/>
              <a:t>seasonal or temporary shifts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065818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BE3C-B8DF-B6C2-C63C-1F03EC8EF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5F19110-EC4E-6611-7D4B-012D7F022E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6112" y="1645179"/>
            <a:ext cx="947318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GIS &amp; ModelBuilder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enable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evidence-based planning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sustainable health service delivery.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Suitability analysis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offers a powerful, visual tool to guide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strategic decision-making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Enhancements: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or dynamic population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mobile-based field validation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crowdsourced inputs/</a:t>
            </a:r>
            <a:r>
              <a:rPr lang="en-US" dirty="0"/>
              <a:t>Community participation.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regular updates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adaptive planning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461779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6C854-B380-42E3-C208-F603A1364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9EA13-A377-B6FF-188F-E5A1C7C5F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Kenya data</a:t>
            </a:r>
          </a:p>
          <a:p>
            <a:r>
              <a:rPr lang="en-US" dirty="0"/>
              <a:t>OpenTopography DEM DOWNLOADER PLUGIN</a:t>
            </a:r>
          </a:p>
          <a:p>
            <a:r>
              <a:rPr lang="en-US" dirty="0"/>
              <a:t>ArcGIS Pro Documentation</a:t>
            </a:r>
          </a:p>
          <a:p>
            <a:r>
              <a:rPr lang="en-US" b="1" dirty="0"/>
              <a:t>Health Facilities in OTHAYA Constituency WEB</a:t>
            </a:r>
          </a:p>
        </p:txBody>
      </p:sp>
    </p:spTree>
    <p:extLst>
      <p:ext uri="{BB962C8B-B14F-4D97-AF65-F5344CB8AC3E}">
        <p14:creationId xmlns:p14="http://schemas.microsoft.com/office/powerpoint/2010/main" val="992054551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02F32-0A3A-6ADD-E949-FBE927FA4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E1AE72-D7DD-343A-102D-B5EA566CDE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PRESENTED BY GIS GROUP</a:t>
            </a:r>
          </a:p>
        </p:txBody>
      </p:sp>
    </p:spTree>
    <p:extLst>
      <p:ext uri="{BB962C8B-B14F-4D97-AF65-F5344CB8AC3E}">
        <p14:creationId xmlns:p14="http://schemas.microsoft.com/office/powerpoint/2010/main" val="1270369534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74F44-D859-2ABB-BD8A-6DABE267D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72FA0-9953-39C2-011D-28499FB2E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Othaya, Nyeri</a:t>
            </a:r>
            <a:r>
              <a:rPr lang="en-US" dirty="0"/>
              <a:t> is a rural sub-county in central Kenya, with scattered settlements and limited health infrastructure.</a:t>
            </a:r>
          </a:p>
          <a:p>
            <a:r>
              <a:rPr lang="en-US" b="1" dirty="0"/>
              <a:t>Healthcare accessibility</a:t>
            </a:r>
            <a:r>
              <a:rPr lang="en-US" dirty="0"/>
              <a:t> is vital for reducing mortality, especially in remote areas where distance delays treatment.</a:t>
            </a:r>
          </a:p>
          <a:p>
            <a:r>
              <a:rPr lang="en-US" b="1" dirty="0"/>
              <a:t>Site suitability analysis</a:t>
            </a:r>
            <a:r>
              <a:rPr lang="en-US" dirty="0"/>
              <a:t> uses GIS to identify optimal locations for new health centers, ensuring efficient service delivery and equitable access.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167108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D4507-C6F5-DCEA-493F-CEA670297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DCE88-A9E5-061F-D16C-A2EB7A407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suitable locations for new health centers</a:t>
            </a:r>
          </a:p>
          <a:p>
            <a:r>
              <a:rPr lang="en-US" dirty="0"/>
              <a:t>Use GIS spatial analysis to support health infrastructure planning</a:t>
            </a:r>
          </a:p>
          <a:p>
            <a:r>
              <a:rPr lang="en-US" dirty="0"/>
              <a:t>Automate analysis with ModelBuilder in ArcGIS Pro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261252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715C3-09EF-F94B-F66B-BA84648C0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Study Area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88130-CA50-4D8B-B635-EAFD47250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 of Nyeri County showing Othaya Sub-county</a:t>
            </a:r>
          </a:p>
          <a:p>
            <a:r>
              <a:rPr lang="en-US" dirty="0"/>
              <a:t>Key facts: population(VILLAGES), terrain(SLOPE), infrastructure</a:t>
            </a:r>
          </a:p>
          <a:p>
            <a:pPr marL="0" indent="0">
              <a:buNone/>
            </a:pPr>
            <a:r>
              <a:rPr lang="en-US" dirty="0"/>
              <a:t>(EXISING HC).</a:t>
            </a:r>
          </a:p>
          <a:p>
            <a:r>
              <a:rPr lang="en-US" dirty="0"/>
              <a:t>Add a location map inset (Kenya → Nyeri → Othaya)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213290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A5F4-FBAE-7641-3540-87C4731AE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50C2DA-E002-1D53-731C-CCB39C6C1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1213" y="0"/>
            <a:ext cx="3007259" cy="6858000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8D41D68-4AA3-4DFF-C063-3270A5B42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16359"/>
            <a:ext cx="3383280" cy="4976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C6A9B657-B527-A56D-5FA9-E72B732F65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9081" y="1210939"/>
            <a:ext cx="4721352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Define Criteria</a:t>
            </a:r>
            <a:br>
              <a:rPr lang="en-US" altLang="en-US" dirty="0">
                <a:latin typeface="Arial" panose="020B0604020202020204" pitchFamily="34" charset="0"/>
              </a:rPr>
            </a:br>
            <a:r>
              <a:rPr lang="en-US" altLang="en-US" dirty="0">
                <a:latin typeface="Arial" panose="020B0604020202020204" pitchFamily="34" charset="0"/>
              </a:rPr>
              <a:t>Identify key factors influencing health center location (e.g., population, slope, accessibility)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Collect Spatial Data</a:t>
            </a:r>
            <a:br>
              <a:rPr lang="en-US" altLang="en-US" dirty="0">
                <a:latin typeface="Arial" panose="020B0604020202020204" pitchFamily="34" charset="0"/>
              </a:rPr>
            </a:br>
            <a:r>
              <a:rPr lang="en-US" altLang="en-US" dirty="0">
                <a:latin typeface="Arial" panose="020B0604020202020204" pitchFamily="34" charset="0"/>
              </a:rPr>
              <a:t>Gather layers: roads, population, DEM, existing health facilities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Preprocess in ArcGIS Pro</a:t>
            </a:r>
            <a:br>
              <a:rPr lang="en-US" altLang="en-US" dirty="0">
                <a:latin typeface="Arial" panose="020B0604020202020204" pitchFamily="34" charset="0"/>
              </a:rPr>
            </a:br>
            <a:r>
              <a:rPr lang="en-US" altLang="en-US" dirty="0">
                <a:latin typeface="Arial" panose="020B0604020202020204" pitchFamily="34" charset="0"/>
              </a:rPr>
              <a:t>Clip, reclassify, buffer, and project datasets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Build ModelBuilder Workflow</a:t>
            </a:r>
            <a:br>
              <a:rPr lang="en-US" altLang="en-US" dirty="0">
                <a:latin typeface="Arial" panose="020B0604020202020204" pitchFamily="34" charset="0"/>
              </a:rPr>
            </a:br>
            <a:r>
              <a:rPr lang="en-US" altLang="en-US" dirty="0">
                <a:latin typeface="Arial" panose="020B0604020202020204" pitchFamily="34" charset="0"/>
              </a:rPr>
              <a:t>Automate the analysis steps using ModelBuilder tools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Perform Weighted Overlay</a:t>
            </a:r>
            <a:br>
              <a:rPr lang="en-US" altLang="en-US" dirty="0">
                <a:latin typeface="Arial" panose="020B0604020202020204" pitchFamily="34" charset="0"/>
              </a:rPr>
            </a:br>
            <a:r>
              <a:rPr lang="en-US" altLang="en-US" dirty="0">
                <a:latin typeface="Arial" panose="020B0604020202020204" pitchFamily="34" charset="0"/>
              </a:rPr>
              <a:t>Apply weights to criteria to compute a composite suitability map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Generate Suitability Zones</a:t>
            </a:r>
            <a:br>
              <a:rPr lang="en-US" altLang="en-US" dirty="0">
                <a:latin typeface="Arial" panose="020B0604020202020204" pitchFamily="34" charset="0"/>
              </a:rPr>
            </a:br>
            <a:r>
              <a:rPr lang="en-US" altLang="en-US" dirty="0">
                <a:latin typeface="Arial" panose="020B0604020202020204" pitchFamily="34" charset="0"/>
              </a:rPr>
              <a:t>Classify output into zones: very suitable, suitable, moderate, unsuitable</a:t>
            </a:r>
          </a:p>
        </p:txBody>
      </p:sp>
    </p:spTree>
    <p:extLst>
      <p:ext uri="{BB962C8B-B14F-4D97-AF65-F5344CB8AC3E}">
        <p14:creationId xmlns:p14="http://schemas.microsoft.com/office/powerpoint/2010/main" val="611071518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52070-1980-9193-7A74-60632E0AE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Criteria and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A79B9-708D-3792-4553-3E6C30C1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2264" y="1978025"/>
            <a:ext cx="49316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Datasets Collected:</a:t>
            </a:r>
            <a:endParaRPr lang="en-US" dirty="0"/>
          </a:p>
          <a:p>
            <a:r>
              <a:rPr lang="en-US" dirty="0"/>
              <a:t>Digital Elevation Model (DEM)</a:t>
            </a:r>
          </a:p>
          <a:p>
            <a:r>
              <a:rPr lang="en-US" dirty="0"/>
              <a:t>Road network shapefiles</a:t>
            </a:r>
          </a:p>
          <a:p>
            <a:r>
              <a:rPr lang="en-US" dirty="0"/>
              <a:t>Villages  data</a:t>
            </a:r>
          </a:p>
          <a:p>
            <a:r>
              <a:rPr lang="en-US" dirty="0"/>
              <a:t>Rivers</a:t>
            </a:r>
          </a:p>
          <a:p>
            <a:r>
              <a:rPr lang="en-US" dirty="0"/>
              <a:t>Health facility locations(existing)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B8D3B9-876A-6030-C0E0-185CBAB3EBF9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493166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Key Criteria Used:</a:t>
            </a:r>
            <a:endParaRPr lang="en-US" dirty="0"/>
          </a:p>
          <a:p>
            <a:r>
              <a:rPr lang="en-US" dirty="0"/>
              <a:t>Population density</a:t>
            </a:r>
          </a:p>
          <a:p>
            <a:r>
              <a:rPr lang="en-US" dirty="0"/>
              <a:t>Road accessibility</a:t>
            </a:r>
          </a:p>
          <a:p>
            <a:r>
              <a:rPr lang="en-US" dirty="0"/>
              <a:t>Water accessibility</a:t>
            </a:r>
          </a:p>
          <a:p>
            <a:r>
              <a:rPr lang="en-US" dirty="0"/>
              <a:t>Terrain slope</a:t>
            </a:r>
          </a:p>
          <a:p>
            <a:r>
              <a:rPr lang="en-US" dirty="0"/>
              <a:t>Distance to existing health facilities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77146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48CAD-4DAA-CEEB-8590-B21E50167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 Pro ModelBuilder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D66C60-5DF6-4406-9EBC-3C79B2E30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3660" y="1825625"/>
            <a:ext cx="4915399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2E186E-645B-0202-8E2E-F6D7DF46F36B}"/>
              </a:ext>
            </a:extLst>
          </p:cNvPr>
          <p:cNvSpPr txBox="1"/>
          <p:nvPr/>
        </p:nvSpPr>
        <p:spPr>
          <a:xfrm>
            <a:off x="6329934" y="1573491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/>
              <a:t>Input Layers (Blue Ovals)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A0332A-CBF1-5A7D-04FB-3C89E094D93A}"/>
              </a:ext>
            </a:extLst>
          </p:cNvPr>
          <p:cNvSpPr txBox="1"/>
          <p:nvPr/>
        </p:nvSpPr>
        <p:spPr>
          <a:xfrm>
            <a:off x="6329934" y="2908198"/>
            <a:ext cx="6213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/>
              <a:t>Processing Steps (Yellow Rectangles)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D1803E48-2580-0551-7499-52A9F982F4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6480" y="3243452"/>
            <a:ext cx="5184648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Slope Calculation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from DEM.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Distance Accumulation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from features like rivers, roads, medics, and villages.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Reclassification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raster outputs to common suitability scales.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Weighted Overlay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combines all reclassified rasters.</a:t>
            </a: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2DED5E30-719E-3EE6-9DF0-EB9FB9CCD3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6480" y="5761465"/>
            <a:ext cx="534009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weighted_overlay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The final suitability map showing areas ranked based on weighted influence from all factors.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2BF0A0A1-9944-1D9D-34FE-E7F4B92BA3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942823"/>
            <a:ext cx="5340096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othaya_dem.tif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A Digital Elevation Model.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othaya_medics.shp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Locations of medical facilities.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Othaya_rivers.shp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Rivers in the region.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othaya_roads.shp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Road networks.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Othaya_villages.shp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Village locations.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990887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F201A-2A7F-7542-7C32-E213497BF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Suitability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3C0DDE-3FDB-51C9-1BF8-42489D632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1612" y="1304417"/>
            <a:ext cx="4414601" cy="248119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097F51-28C8-A1EB-EE64-F4A7B0426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8517" y="1441577"/>
            <a:ext cx="4414600" cy="24811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E44A0E-DB0C-3F69-E4F3-6AAE1C5E09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912" y="1733129"/>
            <a:ext cx="4209119" cy="23657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23E018-4CAF-ED55-808C-95F262C38F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5699" y="4016102"/>
            <a:ext cx="5113483" cy="28418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EBD22D-FEFB-19FF-5C4B-ADBA949A5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163" y="3803655"/>
            <a:ext cx="5381018" cy="302436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6D4ACF-EFE4-B050-FA02-348903793495}"/>
              </a:ext>
            </a:extLst>
          </p:cNvPr>
          <p:cNvSpPr txBox="1"/>
          <p:nvPr/>
        </p:nvSpPr>
        <p:spPr>
          <a:xfrm>
            <a:off x="8445879" y="152400"/>
            <a:ext cx="194842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Very Suitable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Suitable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Moderate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Unsuitable zones</a:t>
            </a:r>
          </a:p>
        </p:txBody>
      </p:sp>
    </p:spTree>
    <p:extLst>
      <p:ext uri="{BB962C8B-B14F-4D97-AF65-F5344CB8AC3E}">
        <p14:creationId xmlns:p14="http://schemas.microsoft.com/office/powerpoint/2010/main" val="895990524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DEEBE-2EAB-21B9-A332-69ECBB52A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Suitability Map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4098C83-5703-E82C-805F-60CB902FC2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7136" y="1447800"/>
            <a:ext cx="7454527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62221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BurgWaveBusPlan">
  <a:themeElements>
    <a:clrScheme name="Custom 1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C00000"/>
      </a:accent2>
      <a:accent3>
        <a:srgbClr val="00B050"/>
      </a:accent3>
      <a:accent4>
        <a:srgbClr val="CFA809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POSTGRADUATE PROPOSED PPT TEMPLATE_2</Template>
  <TotalTime>131</TotalTime>
  <Words>604</Words>
  <Application>Microsoft Office PowerPoint</Application>
  <PresentationFormat>Widescreen</PresentationFormat>
  <Paragraphs>99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 Unicode MS</vt:lpstr>
      <vt:lpstr>Arial</vt:lpstr>
      <vt:lpstr>Calibri</vt:lpstr>
      <vt:lpstr>BurgWaveBusPlan</vt:lpstr>
      <vt:lpstr>Custom Design</vt:lpstr>
      <vt:lpstr>SITE SUITABILITY ANALYSIS FOR HEALTH CENTRES</vt:lpstr>
      <vt:lpstr>Introduction</vt:lpstr>
      <vt:lpstr>Objectives</vt:lpstr>
      <vt:lpstr>Study Area</vt:lpstr>
      <vt:lpstr>Methodology</vt:lpstr>
      <vt:lpstr>Criteria and Datasets</vt:lpstr>
      <vt:lpstr>ArcGIS Pro ModelBuilder</vt:lpstr>
      <vt:lpstr>Suitability Analysis</vt:lpstr>
      <vt:lpstr>Final Suitability Map</vt:lpstr>
      <vt:lpstr>PowerPoint Presentation</vt:lpstr>
      <vt:lpstr>VALIDATION</vt:lpstr>
      <vt:lpstr>Recommendations </vt:lpstr>
      <vt:lpstr>Challenges</vt:lpstr>
      <vt:lpstr>Conclusion</vt:lpstr>
      <vt:lpstr>References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Administrator</cp:lastModifiedBy>
  <cp:revision>2</cp:revision>
  <dcterms:created xsi:type="dcterms:W3CDTF">2025-06-09T21:36:53Z</dcterms:created>
  <dcterms:modified xsi:type="dcterms:W3CDTF">2025-06-10T05:29:14Z</dcterms:modified>
</cp:coreProperties>
</file>

<file path=docProps/thumbnail.jpeg>
</file>